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microsoft.com/office/2020/02/relationships/classificationlabels" Target="docMetadata/LabelInfo.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notesMasterIdLst>
    <p:notesMasterId r:id="rId5"/>
  </p:notesMasterIdLst>
  <p:sldIdLst>
    <p:sldId id="257" r:id="rId2"/>
    <p:sldId id="258" r:id="rId3"/>
    <p:sldId id="256" r:id="rId4"/>
  </p:sldIdLst>
  <p:sldSz cx="9906000" cy="6858000" type="A4"/>
  <p:notesSz cx="9926638" cy="6797675"/>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3CC81536-AAF7-77A7-6C57-C2E14D89D80E}" name="斎藤 宏二郎" initials="斎藤" userId="S::kjr-saito@ctie.co.jp::2f41b9de-c88a-4e9f-a326-44532e89bbf4" providerId="AD"/>
  <p188:author id="{E5B600F5-C3C1-C375-DBA1-4F04DAA188D8}" name="宮﨑 理佳" initials="宮﨑" userId="S::a-hashizume@ctie.co.jp::3684b50f-5628-406b-bf67-ba429c434179"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CC9900"/>
    <a:srgbClr val="0000FF"/>
    <a:srgbClr val="5F5F5F"/>
    <a:srgbClr val="595959"/>
    <a:srgbClr val="E2E2E2"/>
    <a:srgbClr val="EAEAE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5709" autoAdjust="0"/>
    <p:restoredTop sz="96242" autoAdjust="0"/>
  </p:normalViewPr>
  <p:slideViewPr>
    <p:cSldViewPr snapToGrid="0">
      <p:cViewPr varScale="1">
        <p:scale>
          <a:sx n="106" d="100"/>
          <a:sy n="106" d="100"/>
        </p:scale>
        <p:origin x="2082" y="108"/>
      </p:cViewPr>
      <p:guideLst/>
    </p:cSldViewPr>
  </p:slideViewPr>
  <p:notesTextViewPr>
    <p:cViewPr>
      <p:scale>
        <a:sx n="50" d="100"/>
        <a:sy n="5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notesMaster" Target="notesMasters/notesMaster1.xml"/><Relationship Id="rId10" Type="http://schemas.microsoft.com/office/2018/10/relationships/authors" Target="authors.xml"/><Relationship Id="rId4" Type="http://schemas.openxmlformats.org/officeDocument/2006/relationships/slide" Target="slides/slide3.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1385" cy="340835"/>
          </a:xfrm>
          <a:prstGeom prst="rect">
            <a:avLst/>
          </a:prstGeom>
        </p:spPr>
        <p:txBody>
          <a:bodyPr vert="horz" lIns="91312" tIns="45656" rIns="91312" bIns="45656" rtlCol="0"/>
          <a:lstStyle>
            <a:lvl1pPr algn="l">
              <a:defRPr sz="1200"/>
            </a:lvl1pPr>
          </a:lstStyle>
          <a:p>
            <a:endParaRPr kumimoji="1" lang="ja-JP" altLang="en-US"/>
          </a:p>
        </p:txBody>
      </p:sp>
      <p:sp>
        <p:nvSpPr>
          <p:cNvPr id="3" name="日付プレースホルダー 2"/>
          <p:cNvSpPr>
            <a:spLocks noGrp="1"/>
          </p:cNvSpPr>
          <p:nvPr>
            <p:ph type="dt" idx="1"/>
          </p:nvPr>
        </p:nvSpPr>
        <p:spPr>
          <a:xfrm>
            <a:off x="5622083" y="1"/>
            <a:ext cx="4302970" cy="340835"/>
          </a:xfrm>
          <a:prstGeom prst="rect">
            <a:avLst/>
          </a:prstGeom>
        </p:spPr>
        <p:txBody>
          <a:bodyPr vert="horz" lIns="91312" tIns="45656" rIns="91312" bIns="45656" rtlCol="0"/>
          <a:lstStyle>
            <a:lvl1pPr algn="r">
              <a:defRPr sz="1200"/>
            </a:lvl1pPr>
          </a:lstStyle>
          <a:p>
            <a:fld id="{7B315312-A5E3-4192-9970-2CF8CF30AA3C}" type="datetimeFigureOut">
              <a:rPr kumimoji="1" lang="ja-JP" altLang="en-US" smtClean="0"/>
              <a:t>2023/11/8</a:t>
            </a:fld>
            <a:endParaRPr kumimoji="1" lang="ja-JP" altLang="en-US"/>
          </a:p>
        </p:txBody>
      </p:sp>
      <p:sp>
        <p:nvSpPr>
          <p:cNvPr id="4" name="スライド イメージ プレースホルダー 3"/>
          <p:cNvSpPr>
            <a:spLocks noGrp="1" noRot="1" noChangeAspect="1"/>
          </p:cNvSpPr>
          <p:nvPr>
            <p:ph type="sldImg" idx="2"/>
          </p:nvPr>
        </p:nvSpPr>
        <p:spPr>
          <a:xfrm>
            <a:off x="3306763" y="849313"/>
            <a:ext cx="3313112" cy="2293937"/>
          </a:xfrm>
          <a:prstGeom prst="rect">
            <a:avLst/>
          </a:prstGeom>
          <a:noFill/>
          <a:ln w="12700">
            <a:solidFill>
              <a:prstClr val="black"/>
            </a:solidFill>
          </a:ln>
        </p:spPr>
        <p:txBody>
          <a:bodyPr vert="horz" lIns="91312" tIns="45656" rIns="91312" bIns="45656" rtlCol="0" anchor="ctr"/>
          <a:lstStyle/>
          <a:p>
            <a:endParaRPr lang="ja-JP" altLang="en-US"/>
          </a:p>
        </p:txBody>
      </p:sp>
      <p:sp>
        <p:nvSpPr>
          <p:cNvPr id="5" name="ノート プレースホルダー 4"/>
          <p:cNvSpPr>
            <a:spLocks noGrp="1"/>
          </p:cNvSpPr>
          <p:nvPr>
            <p:ph type="body" sz="quarter" idx="3"/>
          </p:nvPr>
        </p:nvSpPr>
        <p:spPr>
          <a:xfrm>
            <a:off x="992505" y="3272015"/>
            <a:ext cx="7941628" cy="2675950"/>
          </a:xfrm>
          <a:prstGeom prst="rect">
            <a:avLst/>
          </a:prstGeom>
        </p:spPr>
        <p:txBody>
          <a:bodyPr vert="horz" lIns="91312" tIns="45656" rIns="91312" bIns="45656"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6456841"/>
            <a:ext cx="4301385" cy="340834"/>
          </a:xfrm>
          <a:prstGeom prst="rect">
            <a:avLst/>
          </a:prstGeom>
        </p:spPr>
        <p:txBody>
          <a:bodyPr vert="horz" lIns="91312" tIns="45656" rIns="91312" bIns="45656"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5622083" y="6456841"/>
            <a:ext cx="4302970" cy="340834"/>
          </a:xfrm>
          <a:prstGeom prst="rect">
            <a:avLst/>
          </a:prstGeom>
        </p:spPr>
        <p:txBody>
          <a:bodyPr vert="horz" lIns="91312" tIns="45656" rIns="91312" bIns="45656" rtlCol="0" anchor="b"/>
          <a:lstStyle>
            <a:lvl1pPr algn="r">
              <a:defRPr sz="1200"/>
            </a:lvl1pPr>
          </a:lstStyle>
          <a:p>
            <a:fld id="{8B405D60-EC33-4C8C-A0ED-0EF917262A08}" type="slidenum">
              <a:rPr kumimoji="1" lang="ja-JP" altLang="en-US" smtClean="0"/>
              <a:t>‹#›</a:t>
            </a:fld>
            <a:endParaRPr kumimoji="1" lang="ja-JP" altLang="en-US"/>
          </a:p>
        </p:txBody>
      </p:sp>
    </p:spTree>
    <p:extLst>
      <p:ext uri="{BB962C8B-B14F-4D97-AF65-F5344CB8AC3E}">
        <p14:creationId xmlns:p14="http://schemas.microsoft.com/office/powerpoint/2010/main" val="2319918672"/>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8B405D60-EC33-4C8C-A0ED-0EF917262A08}" type="slidenum">
              <a:rPr kumimoji="1" lang="ja-JP" altLang="en-US" smtClean="0"/>
              <a:t>1</a:t>
            </a:fld>
            <a:endParaRPr kumimoji="1" lang="ja-JP" altLang="en-US"/>
          </a:p>
        </p:txBody>
      </p:sp>
    </p:spTree>
    <p:extLst>
      <p:ext uri="{BB962C8B-B14F-4D97-AF65-F5344CB8AC3E}">
        <p14:creationId xmlns:p14="http://schemas.microsoft.com/office/powerpoint/2010/main" val="149333103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Title 1"/>
          <p:cNvSpPr>
            <a:spLocks noGrp="1"/>
          </p:cNvSpPr>
          <p:nvPr>
            <p:ph type="ctrTitle"/>
          </p:nvPr>
        </p:nvSpPr>
        <p:spPr>
          <a:xfrm>
            <a:off x="742950" y="1122363"/>
            <a:ext cx="8420100" cy="2387600"/>
          </a:xfrm>
        </p:spPr>
        <p:txBody>
          <a:bodyPr anchor="b"/>
          <a:lstStyle>
            <a:lvl1pPr algn="ctr">
              <a:defRPr sz="6000"/>
            </a:lvl1pPr>
          </a:lstStyle>
          <a:p>
            <a:r>
              <a:rPr lang="ja-JP" altLang="en-US"/>
              <a:t>マスター タイトルの書式設定</a:t>
            </a:r>
            <a:endParaRPr lang="en-US" dirty="0"/>
          </a:p>
        </p:txBody>
      </p:sp>
      <p:sp>
        <p:nvSpPr>
          <p:cNvPr id="3" name="Subtitle 2"/>
          <p:cNvSpPr>
            <a:spLocks noGrp="1"/>
          </p:cNvSpPr>
          <p:nvPr>
            <p:ph type="subTitle" idx="1"/>
          </p:nvPr>
        </p:nvSpPr>
        <p:spPr>
          <a:xfrm>
            <a:off x="1238250" y="3602038"/>
            <a:ext cx="74295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ja-JP" altLang="en-US"/>
              <a:t>マスター サブタイトルの書式設定</a:t>
            </a:r>
            <a:endParaRPr lang="en-US" dirty="0"/>
          </a:p>
        </p:txBody>
      </p:sp>
      <p:sp>
        <p:nvSpPr>
          <p:cNvPr id="4" name="Date Placeholder 3"/>
          <p:cNvSpPr>
            <a:spLocks noGrp="1"/>
          </p:cNvSpPr>
          <p:nvPr>
            <p:ph type="dt" sz="half" idx="10"/>
          </p:nvPr>
        </p:nvSpPr>
        <p:spPr/>
        <p:txBody>
          <a:bodyPr/>
          <a:lstStyle/>
          <a:p>
            <a:fld id="{2549A4D3-F0F6-49F5-86B7-B2F8813BC2FB}" type="datetimeFigureOut">
              <a:rPr kumimoji="1" lang="ja-JP" altLang="en-US" smtClean="0"/>
              <a:t>2023/11/8</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55224F78-81CB-45A2-92B3-4C1F19608DB7}" type="slidenum">
              <a:rPr kumimoji="1" lang="ja-JP" altLang="en-US" smtClean="0"/>
              <a:t>‹#›</a:t>
            </a:fld>
            <a:endParaRPr kumimoji="1" lang="ja-JP" altLang="en-US"/>
          </a:p>
        </p:txBody>
      </p:sp>
    </p:spTree>
    <p:extLst>
      <p:ext uri="{BB962C8B-B14F-4D97-AF65-F5344CB8AC3E}">
        <p14:creationId xmlns:p14="http://schemas.microsoft.com/office/powerpoint/2010/main" val="21782198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Vertical Text Placeholder 2"/>
          <p:cNvSpPr>
            <a:spLocks noGrp="1"/>
          </p:cNvSpPr>
          <p:nvPr>
            <p:ph type="body" orient="vert" idx="1"/>
          </p:nvPr>
        </p:nvSpPr>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2549A4D3-F0F6-49F5-86B7-B2F8813BC2FB}" type="datetimeFigureOut">
              <a:rPr kumimoji="1" lang="ja-JP" altLang="en-US" smtClean="0"/>
              <a:t>2023/11/8</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55224F78-81CB-45A2-92B3-4C1F19608DB7}" type="slidenum">
              <a:rPr kumimoji="1" lang="ja-JP" altLang="en-US" smtClean="0"/>
              <a:t>‹#›</a:t>
            </a:fld>
            <a:endParaRPr kumimoji="1" lang="ja-JP" altLang="en-US"/>
          </a:p>
        </p:txBody>
      </p:sp>
    </p:spTree>
    <p:extLst>
      <p:ext uri="{BB962C8B-B14F-4D97-AF65-F5344CB8AC3E}">
        <p14:creationId xmlns:p14="http://schemas.microsoft.com/office/powerpoint/2010/main" val="329806502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088982" y="365125"/>
            <a:ext cx="2135981" cy="5811838"/>
          </a:xfrm>
        </p:spPr>
        <p:txBody>
          <a:bodyPr vert="eaVert"/>
          <a:lstStyle/>
          <a:p>
            <a:r>
              <a:rPr lang="ja-JP" altLang="en-US"/>
              <a:t>マスター タイトルの書式設定</a:t>
            </a:r>
            <a:endParaRPr lang="en-US" dirty="0"/>
          </a:p>
        </p:txBody>
      </p:sp>
      <p:sp>
        <p:nvSpPr>
          <p:cNvPr id="3" name="Vertical Text Placeholder 2"/>
          <p:cNvSpPr>
            <a:spLocks noGrp="1"/>
          </p:cNvSpPr>
          <p:nvPr>
            <p:ph type="body" orient="vert" idx="1"/>
          </p:nvPr>
        </p:nvSpPr>
        <p:spPr>
          <a:xfrm>
            <a:off x="681038" y="365125"/>
            <a:ext cx="6284119" cy="5811838"/>
          </a:xfrm>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2549A4D3-F0F6-49F5-86B7-B2F8813BC2FB}" type="datetimeFigureOut">
              <a:rPr kumimoji="1" lang="ja-JP" altLang="en-US" smtClean="0"/>
              <a:t>2023/11/8</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55224F78-81CB-45A2-92B3-4C1F19608DB7}" type="slidenum">
              <a:rPr kumimoji="1" lang="ja-JP" altLang="en-US" smtClean="0"/>
              <a:t>‹#›</a:t>
            </a:fld>
            <a:endParaRPr kumimoji="1" lang="ja-JP" altLang="en-US"/>
          </a:p>
        </p:txBody>
      </p:sp>
    </p:spTree>
    <p:extLst>
      <p:ext uri="{BB962C8B-B14F-4D97-AF65-F5344CB8AC3E}">
        <p14:creationId xmlns:p14="http://schemas.microsoft.com/office/powerpoint/2010/main" val="393124986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Content Placeholder 2"/>
          <p:cNvSpPr>
            <a:spLocks noGrp="1"/>
          </p:cNvSpPr>
          <p:nvPr>
            <p:ph idx="1"/>
          </p:nvPr>
        </p:nvSpPr>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2549A4D3-F0F6-49F5-86B7-B2F8813BC2FB}" type="datetimeFigureOut">
              <a:rPr kumimoji="1" lang="ja-JP" altLang="en-US" smtClean="0"/>
              <a:t>2023/11/8</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55224F78-81CB-45A2-92B3-4C1F19608DB7}" type="slidenum">
              <a:rPr kumimoji="1" lang="ja-JP" altLang="en-US" smtClean="0"/>
              <a:t>‹#›</a:t>
            </a:fld>
            <a:endParaRPr kumimoji="1" lang="ja-JP" altLang="en-US"/>
          </a:p>
        </p:txBody>
      </p:sp>
    </p:spTree>
    <p:extLst>
      <p:ext uri="{BB962C8B-B14F-4D97-AF65-F5344CB8AC3E}">
        <p14:creationId xmlns:p14="http://schemas.microsoft.com/office/powerpoint/2010/main" val="120467505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Title 1"/>
          <p:cNvSpPr>
            <a:spLocks noGrp="1"/>
          </p:cNvSpPr>
          <p:nvPr>
            <p:ph type="title"/>
          </p:nvPr>
        </p:nvSpPr>
        <p:spPr>
          <a:xfrm>
            <a:off x="675879" y="1709740"/>
            <a:ext cx="8543925" cy="2852737"/>
          </a:xfrm>
        </p:spPr>
        <p:txBody>
          <a:bodyPr anchor="b"/>
          <a:lstStyle>
            <a:lvl1pPr>
              <a:defRPr sz="6000"/>
            </a:lvl1pPr>
          </a:lstStyle>
          <a:p>
            <a:r>
              <a:rPr lang="ja-JP" altLang="en-US"/>
              <a:t>マスター タイトルの書式設定</a:t>
            </a:r>
            <a:endParaRPr lang="en-US" dirty="0"/>
          </a:p>
        </p:txBody>
      </p:sp>
      <p:sp>
        <p:nvSpPr>
          <p:cNvPr id="3" name="Text Placeholder 2"/>
          <p:cNvSpPr>
            <a:spLocks noGrp="1"/>
          </p:cNvSpPr>
          <p:nvPr>
            <p:ph type="body" idx="1"/>
          </p:nvPr>
        </p:nvSpPr>
        <p:spPr>
          <a:xfrm>
            <a:off x="675879" y="4589465"/>
            <a:ext cx="8543925"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ja-JP" altLang="en-US"/>
              <a:t>マスター テキストの書式設定</a:t>
            </a:r>
          </a:p>
        </p:txBody>
      </p:sp>
      <p:sp>
        <p:nvSpPr>
          <p:cNvPr id="4" name="Date Placeholder 3"/>
          <p:cNvSpPr>
            <a:spLocks noGrp="1"/>
          </p:cNvSpPr>
          <p:nvPr>
            <p:ph type="dt" sz="half" idx="10"/>
          </p:nvPr>
        </p:nvSpPr>
        <p:spPr/>
        <p:txBody>
          <a:bodyPr/>
          <a:lstStyle/>
          <a:p>
            <a:fld id="{2549A4D3-F0F6-49F5-86B7-B2F8813BC2FB}" type="datetimeFigureOut">
              <a:rPr kumimoji="1" lang="ja-JP" altLang="en-US" smtClean="0"/>
              <a:t>2023/11/8</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55224F78-81CB-45A2-92B3-4C1F19608DB7}" type="slidenum">
              <a:rPr kumimoji="1" lang="ja-JP" altLang="en-US" smtClean="0"/>
              <a:t>‹#›</a:t>
            </a:fld>
            <a:endParaRPr kumimoji="1" lang="ja-JP" altLang="en-US"/>
          </a:p>
        </p:txBody>
      </p:sp>
    </p:spTree>
    <p:extLst>
      <p:ext uri="{BB962C8B-B14F-4D97-AF65-F5344CB8AC3E}">
        <p14:creationId xmlns:p14="http://schemas.microsoft.com/office/powerpoint/2010/main" val="371277168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Content Placeholder 2"/>
          <p:cNvSpPr>
            <a:spLocks noGrp="1"/>
          </p:cNvSpPr>
          <p:nvPr>
            <p:ph sz="half" idx="1"/>
          </p:nvPr>
        </p:nvSpPr>
        <p:spPr>
          <a:xfrm>
            <a:off x="681038" y="1825625"/>
            <a:ext cx="4210050" cy="435133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Content Placeholder 3"/>
          <p:cNvSpPr>
            <a:spLocks noGrp="1"/>
          </p:cNvSpPr>
          <p:nvPr>
            <p:ph sz="half" idx="2"/>
          </p:nvPr>
        </p:nvSpPr>
        <p:spPr>
          <a:xfrm>
            <a:off x="5014913" y="1825625"/>
            <a:ext cx="4210050" cy="435133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Date Placeholder 4"/>
          <p:cNvSpPr>
            <a:spLocks noGrp="1"/>
          </p:cNvSpPr>
          <p:nvPr>
            <p:ph type="dt" sz="half" idx="10"/>
          </p:nvPr>
        </p:nvSpPr>
        <p:spPr/>
        <p:txBody>
          <a:bodyPr/>
          <a:lstStyle/>
          <a:p>
            <a:fld id="{2549A4D3-F0F6-49F5-86B7-B2F8813BC2FB}" type="datetimeFigureOut">
              <a:rPr kumimoji="1" lang="ja-JP" altLang="en-US" smtClean="0"/>
              <a:t>2023/11/8</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55224F78-81CB-45A2-92B3-4C1F19608DB7}" type="slidenum">
              <a:rPr kumimoji="1" lang="ja-JP" altLang="en-US" smtClean="0"/>
              <a:t>‹#›</a:t>
            </a:fld>
            <a:endParaRPr kumimoji="1" lang="ja-JP" altLang="en-US"/>
          </a:p>
        </p:txBody>
      </p:sp>
    </p:spTree>
    <p:extLst>
      <p:ext uri="{BB962C8B-B14F-4D97-AF65-F5344CB8AC3E}">
        <p14:creationId xmlns:p14="http://schemas.microsoft.com/office/powerpoint/2010/main" val="263439421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Title 1"/>
          <p:cNvSpPr>
            <a:spLocks noGrp="1"/>
          </p:cNvSpPr>
          <p:nvPr>
            <p:ph type="title"/>
          </p:nvPr>
        </p:nvSpPr>
        <p:spPr>
          <a:xfrm>
            <a:off x="682328" y="365127"/>
            <a:ext cx="8543925" cy="1325563"/>
          </a:xfrm>
        </p:spPr>
        <p:txBody>
          <a:bodyPr/>
          <a:lstStyle/>
          <a:p>
            <a:r>
              <a:rPr lang="ja-JP" altLang="en-US"/>
              <a:t>マスター タイトルの書式設定</a:t>
            </a:r>
            <a:endParaRPr lang="en-US" dirty="0"/>
          </a:p>
        </p:txBody>
      </p:sp>
      <p:sp>
        <p:nvSpPr>
          <p:cNvPr id="3" name="Text Placeholder 2"/>
          <p:cNvSpPr>
            <a:spLocks noGrp="1"/>
          </p:cNvSpPr>
          <p:nvPr>
            <p:ph type="body" idx="1"/>
          </p:nvPr>
        </p:nvSpPr>
        <p:spPr>
          <a:xfrm>
            <a:off x="682329" y="1681163"/>
            <a:ext cx="4190702"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4" name="Content Placeholder 3"/>
          <p:cNvSpPr>
            <a:spLocks noGrp="1"/>
          </p:cNvSpPr>
          <p:nvPr>
            <p:ph sz="half" idx="2"/>
          </p:nvPr>
        </p:nvSpPr>
        <p:spPr>
          <a:xfrm>
            <a:off x="682329" y="2505075"/>
            <a:ext cx="4190702" cy="368458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Text Placeholder 4"/>
          <p:cNvSpPr>
            <a:spLocks noGrp="1"/>
          </p:cNvSpPr>
          <p:nvPr>
            <p:ph type="body" sz="quarter" idx="3"/>
          </p:nvPr>
        </p:nvSpPr>
        <p:spPr>
          <a:xfrm>
            <a:off x="5014913" y="1681163"/>
            <a:ext cx="4211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6" name="Content Placeholder 5"/>
          <p:cNvSpPr>
            <a:spLocks noGrp="1"/>
          </p:cNvSpPr>
          <p:nvPr>
            <p:ph sz="quarter" idx="4"/>
          </p:nvPr>
        </p:nvSpPr>
        <p:spPr>
          <a:xfrm>
            <a:off x="5014913" y="2505075"/>
            <a:ext cx="4211340" cy="368458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7" name="Date Placeholder 6"/>
          <p:cNvSpPr>
            <a:spLocks noGrp="1"/>
          </p:cNvSpPr>
          <p:nvPr>
            <p:ph type="dt" sz="half" idx="10"/>
          </p:nvPr>
        </p:nvSpPr>
        <p:spPr/>
        <p:txBody>
          <a:bodyPr/>
          <a:lstStyle/>
          <a:p>
            <a:fld id="{2549A4D3-F0F6-49F5-86B7-B2F8813BC2FB}" type="datetimeFigureOut">
              <a:rPr kumimoji="1" lang="ja-JP" altLang="en-US" smtClean="0"/>
              <a:t>2023/11/8</a:t>
            </a:fld>
            <a:endParaRPr kumimoji="1" lang="ja-JP" altLang="en-US"/>
          </a:p>
        </p:txBody>
      </p:sp>
      <p:sp>
        <p:nvSpPr>
          <p:cNvPr id="8" name="Footer Placeholder 7"/>
          <p:cNvSpPr>
            <a:spLocks noGrp="1"/>
          </p:cNvSpPr>
          <p:nvPr>
            <p:ph type="ftr" sz="quarter" idx="11"/>
          </p:nvPr>
        </p:nvSpPr>
        <p:spPr/>
        <p:txBody>
          <a:bodyPr/>
          <a:lstStyle/>
          <a:p>
            <a:endParaRPr kumimoji="1" lang="ja-JP" altLang="en-US"/>
          </a:p>
        </p:txBody>
      </p:sp>
      <p:sp>
        <p:nvSpPr>
          <p:cNvPr id="9" name="Slide Number Placeholder 8"/>
          <p:cNvSpPr>
            <a:spLocks noGrp="1"/>
          </p:cNvSpPr>
          <p:nvPr>
            <p:ph type="sldNum" sz="quarter" idx="12"/>
          </p:nvPr>
        </p:nvSpPr>
        <p:spPr/>
        <p:txBody>
          <a:bodyPr/>
          <a:lstStyle/>
          <a:p>
            <a:fld id="{55224F78-81CB-45A2-92B3-4C1F19608DB7}" type="slidenum">
              <a:rPr kumimoji="1" lang="ja-JP" altLang="en-US" smtClean="0"/>
              <a:t>‹#›</a:t>
            </a:fld>
            <a:endParaRPr kumimoji="1" lang="ja-JP" altLang="en-US"/>
          </a:p>
        </p:txBody>
      </p:sp>
    </p:spTree>
    <p:extLst>
      <p:ext uri="{BB962C8B-B14F-4D97-AF65-F5344CB8AC3E}">
        <p14:creationId xmlns:p14="http://schemas.microsoft.com/office/powerpoint/2010/main" val="300774475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Date Placeholder 2"/>
          <p:cNvSpPr>
            <a:spLocks noGrp="1"/>
          </p:cNvSpPr>
          <p:nvPr>
            <p:ph type="dt" sz="half" idx="10"/>
          </p:nvPr>
        </p:nvSpPr>
        <p:spPr/>
        <p:txBody>
          <a:bodyPr/>
          <a:lstStyle/>
          <a:p>
            <a:fld id="{2549A4D3-F0F6-49F5-86B7-B2F8813BC2FB}" type="datetimeFigureOut">
              <a:rPr kumimoji="1" lang="ja-JP" altLang="en-US" smtClean="0"/>
              <a:t>2023/11/8</a:t>
            </a:fld>
            <a:endParaRPr kumimoji="1" lang="ja-JP" altLang="en-US"/>
          </a:p>
        </p:txBody>
      </p:sp>
      <p:sp>
        <p:nvSpPr>
          <p:cNvPr id="4" name="Footer Placeholder 3"/>
          <p:cNvSpPr>
            <a:spLocks noGrp="1"/>
          </p:cNvSpPr>
          <p:nvPr>
            <p:ph type="ftr" sz="quarter" idx="11"/>
          </p:nvPr>
        </p:nvSpPr>
        <p:spPr/>
        <p:txBody>
          <a:bodyPr/>
          <a:lstStyle/>
          <a:p>
            <a:endParaRPr kumimoji="1" lang="ja-JP" altLang="en-US"/>
          </a:p>
        </p:txBody>
      </p:sp>
      <p:sp>
        <p:nvSpPr>
          <p:cNvPr id="5" name="Slide Number Placeholder 4"/>
          <p:cNvSpPr>
            <a:spLocks noGrp="1"/>
          </p:cNvSpPr>
          <p:nvPr>
            <p:ph type="sldNum" sz="quarter" idx="12"/>
          </p:nvPr>
        </p:nvSpPr>
        <p:spPr/>
        <p:txBody>
          <a:bodyPr/>
          <a:lstStyle/>
          <a:p>
            <a:fld id="{55224F78-81CB-45A2-92B3-4C1F19608DB7}" type="slidenum">
              <a:rPr kumimoji="1" lang="ja-JP" altLang="en-US" smtClean="0"/>
              <a:t>‹#›</a:t>
            </a:fld>
            <a:endParaRPr kumimoji="1" lang="ja-JP" altLang="en-US"/>
          </a:p>
        </p:txBody>
      </p:sp>
    </p:spTree>
    <p:extLst>
      <p:ext uri="{BB962C8B-B14F-4D97-AF65-F5344CB8AC3E}">
        <p14:creationId xmlns:p14="http://schemas.microsoft.com/office/powerpoint/2010/main" val="85045351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549A4D3-F0F6-49F5-86B7-B2F8813BC2FB}" type="datetimeFigureOut">
              <a:rPr kumimoji="1" lang="ja-JP" altLang="en-US" smtClean="0"/>
              <a:t>2023/11/8</a:t>
            </a:fld>
            <a:endParaRPr kumimoji="1" lang="ja-JP" altLang="en-US"/>
          </a:p>
        </p:txBody>
      </p:sp>
      <p:sp>
        <p:nvSpPr>
          <p:cNvPr id="3" name="Footer Placeholder 2"/>
          <p:cNvSpPr>
            <a:spLocks noGrp="1"/>
          </p:cNvSpPr>
          <p:nvPr>
            <p:ph type="ftr" sz="quarter" idx="11"/>
          </p:nvPr>
        </p:nvSpPr>
        <p:spPr/>
        <p:txBody>
          <a:bodyPr/>
          <a:lstStyle/>
          <a:p>
            <a:endParaRPr kumimoji="1" lang="ja-JP" altLang="en-US"/>
          </a:p>
        </p:txBody>
      </p:sp>
      <p:sp>
        <p:nvSpPr>
          <p:cNvPr id="4" name="Slide Number Placeholder 3"/>
          <p:cNvSpPr>
            <a:spLocks noGrp="1"/>
          </p:cNvSpPr>
          <p:nvPr>
            <p:ph type="sldNum" sz="quarter" idx="12"/>
          </p:nvPr>
        </p:nvSpPr>
        <p:spPr/>
        <p:txBody>
          <a:bodyPr/>
          <a:lstStyle/>
          <a:p>
            <a:fld id="{55224F78-81CB-45A2-92B3-4C1F19608DB7}" type="slidenum">
              <a:rPr kumimoji="1" lang="ja-JP" altLang="en-US" smtClean="0"/>
              <a:t>‹#›</a:t>
            </a:fld>
            <a:endParaRPr kumimoji="1" lang="ja-JP" altLang="en-US"/>
          </a:p>
        </p:txBody>
      </p:sp>
    </p:spTree>
    <p:extLst>
      <p:ext uri="{BB962C8B-B14F-4D97-AF65-F5344CB8AC3E}">
        <p14:creationId xmlns:p14="http://schemas.microsoft.com/office/powerpoint/2010/main" val="279006232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Title 1"/>
          <p:cNvSpPr>
            <a:spLocks noGrp="1"/>
          </p:cNvSpPr>
          <p:nvPr>
            <p:ph type="title"/>
          </p:nvPr>
        </p:nvSpPr>
        <p:spPr>
          <a:xfrm>
            <a:off x="682328" y="457200"/>
            <a:ext cx="3194943" cy="1600200"/>
          </a:xfrm>
        </p:spPr>
        <p:txBody>
          <a:bodyPr anchor="b"/>
          <a:lstStyle>
            <a:lvl1pPr>
              <a:defRPr sz="3200"/>
            </a:lvl1pPr>
          </a:lstStyle>
          <a:p>
            <a:r>
              <a:rPr lang="ja-JP" altLang="en-US"/>
              <a:t>マスター タイトルの書式設定</a:t>
            </a:r>
            <a:endParaRPr lang="en-US" dirty="0"/>
          </a:p>
        </p:txBody>
      </p:sp>
      <p:sp>
        <p:nvSpPr>
          <p:cNvPr id="3" name="Content Placeholder 2"/>
          <p:cNvSpPr>
            <a:spLocks noGrp="1"/>
          </p:cNvSpPr>
          <p:nvPr>
            <p:ph idx="1"/>
          </p:nvPr>
        </p:nvSpPr>
        <p:spPr>
          <a:xfrm>
            <a:off x="4211340" y="987427"/>
            <a:ext cx="5014913"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Text Placeholder 3"/>
          <p:cNvSpPr>
            <a:spLocks noGrp="1"/>
          </p:cNvSpPr>
          <p:nvPr>
            <p:ph type="body" sz="half" idx="2"/>
          </p:nvPr>
        </p:nvSpPr>
        <p:spPr>
          <a:xfrm>
            <a:off x="682328" y="2057400"/>
            <a:ext cx="3194943"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fld id="{2549A4D3-F0F6-49F5-86B7-B2F8813BC2FB}" type="datetimeFigureOut">
              <a:rPr kumimoji="1" lang="ja-JP" altLang="en-US" smtClean="0"/>
              <a:t>2023/11/8</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55224F78-81CB-45A2-92B3-4C1F19608DB7}" type="slidenum">
              <a:rPr kumimoji="1" lang="ja-JP" altLang="en-US" smtClean="0"/>
              <a:t>‹#›</a:t>
            </a:fld>
            <a:endParaRPr kumimoji="1" lang="ja-JP" altLang="en-US"/>
          </a:p>
        </p:txBody>
      </p:sp>
    </p:spTree>
    <p:extLst>
      <p:ext uri="{BB962C8B-B14F-4D97-AF65-F5344CB8AC3E}">
        <p14:creationId xmlns:p14="http://schemas.microsoft.com/office/powerpoint/2010/main" val="399922714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Title 1"/>
          <p:cNvSpPr>
            <a:spLocks noGrp="1"/>
          </p:cNvSpPr>
          <p:nvPr>
            <p:ph type="title"/>
          </p:nvPr>
        </p:nvSpPr>
        <p:spPr>
          <a:xfrm>
            <a:off x="682328" y="457200"/>
            <a:ext cx="3194943" cy="1600200"/>
          </a:xfrm>
        </p:spPr>
        <p:txBody>
          <a:bodyPr anchor="b"/>
          <a:lstStyle>
            <a:lvl1pPr>
              <a:defRPr sz="3200"/>
            </a:lvl1pPr>
          </a:lstStyle>
          <a:p>
            <a:r>
              <a:rPr lang="ja-JP" altLang="en-US"/>
              <a:t>マスター タイトルの書式設定</a:t>
            </a:r>
            <a:endParaRPr lang="en-US" dirty="0"/>
          </a:p>
        </p:txBody>
      </p:sp>
      <p:sp>
        <p:nvSpPr>
          <p:cNvPr id="3" name="Picture Placeholder 2"/>
          <p:cNvSpPr>
            <a:spLocks noGrp="1" noChangeAspect="1"/>
          </p:cNvSpPr>
          <p:nvPr>
            <p:ph type="pic" idx="1"/>
          </p:nvPr>
        </p:nvSpPr>
        <p:spPr>
          <a:xfrm>
            <a:off x="4211340" y="987427"/>
            <a:ext cx="5014913"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ja-JP" altLang="en-US"/>
              <a:t>アイコンをクリックして図を追加</a:t>
            </a:r>
            <a:endParaRPr lang="en-US" dirty="0"/>
          </a:p>
        </p:txBody>
      </p:sp>
      <p:sp>
        <p:nvSpPr>
          <p:cNvPr id="4" name="Text Placeholder 3"/>
          <p:cNvSpPr>
            <a:spLocks noGrp="1"/>
          </p:cNvSpPr>
          <p:nvPr>
            <p:ph type="body" sz="half" idx="2"/>
          </p:nvPr>
        </p:nvSpPr>
        <p:spPr>
          <a:xfrm>
            <a:off x="682328" y="2057400"/>
            <a:ext cx="3194943"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fld id="{2549A4D3-F0F6-49F5-86B7-B2F8813BC2FB}" type="datetimeFigureOut">
              <a:rPr kumimoji="1" lang="ja-JP" altLang="en-US" smtClean="0"/>
              <a:t>2023/11/8</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55224F78-81CB-45A2-92B3-4C1F19608DB7}" type="slidenum">
              <a:rPr kumimoji="1" lang="ja-JP" altLang="en-US" smtClean="0"/>
              <a:t>‹#›</a:t>
            </a:fld>
            <a:endParaRPr kumimoji="1" lang="ja-JP" altLang="en-US"/>
          </a:p>
        </p:txBody>
      </p:sp>
    </p:spTree>
    <p:extLst>
      <p:ext uri="{BB962C8B-B14F-4D97-AF65-F5344CB8AC3E}">
        <p14:creationId xmlns:p14="http://schemas.microsoft.com/office/powerpoint/2010/main" val="217364345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81038" y="365127"/>
            <a:ext cx="8543925" cy="1325563"/>
          </a:xfrm>
          <a:prstGeom prst="rect">
            <a:avLst/>
          </a:prstGeom>
        </p:spPr>
        <p:txBody>
          <a:bodyPr vert="horz" lIns="91440" tIns="45720" rIns="91440" bIns="45720" rtlCol="0" anchor="ctr">
            <a:normAutofit/>
          </a:bodyPr>
          <a:lstStyle/>
          <a:p>
            <a:r>
              <a:rPr lang="ja-JP" altLang="en-US"/>
              <a:t>マスター タイトルの書式設定</a:t>
            </a:r>
            <a:endParaRPr lang="en-US" dirty="0"/>
          </a:p>
        </p:txBody>
      </p:sp>
      <p:sp>
        <p:nvSpPr>
          <p:cNvPr id="3" name="Text Placeholder 2"/>
          <p:cNvSpPr>
            <a:spLocks noGrp="1"/>
          </p:cNvSpPr>
          <p:nvPr>
            <p:ph type="body" idx="1"/>
          </p:nvPr>
        </p:nvSpPr>
        <p:spPr>
          <a:xfrm>
            <a:off x="681038" y="1825625"/>
            <a:ext cx="8543925" cy="4351338"/>
          </a:xfrm>
          <a:prstGeom prst="rect">
            <a:avLst/>
          </a:prstGeom>
        </p:spPr>
        <p:txBody>
          <a:bodyPr vert="horz" lIns="91440" tIns="45720" rIns="91440" bIns="45720" rtlCol="0">
            <a:normAutofit/>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2"/>
          </p:nvPr>
        </p:nvSpPr>
        <p:spPr>
          <a:xfrm>
            <a:off x="681038" y="6356352"/>
            <a:ext cx="222885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549A4D3-F0F6-49F5-86B7-B2F8813BC2FB}" type="datetimeFigureOut">
              <a:rPr kumimoji="1" lang="ja-JP" altLang="en-US" smtClean="0"/>
              <a:t>2023/11/8</a:t>
            </a:fld>
            <a:endParaRPr kumimoji="1" lang="ja-JP" altLang="en-US"/>
          </a:p>
        </p:txBody>
      </p:sp>
      <p:sp>
        <p:nvSpPr>
          <p:cNvPr id="5" name="Footer Placeholder 4"/>
          <p:cNvSpPr>
            <a:spLocks noGrp="1"/>
          </p:cNvSpPr>
          <p:nvPr>
            <p:ph type="ftr" sz="quarter" idx="3"/>
          </p:nvPr>
        </p:nvSpPr>
        <p:spPr>
          <a:xfrm>
            <a:off x="3281363" y="6356352"/>
            <a:ext cx="3343275"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ja-JP" altLang="en-US"/>
          </a:p>
        </p:txBody>
      </p:sp>
      <p:sp>
        <p:nvSpPr>
          <p:cNvPr id="6" name="Slide Number Placeholder 5"/>
          <p:cNvSpPr>
            <a:spLocks noGrp="1"/>
          </p:cNvSpPr>
          <p:nvPr>
            <p:ph type="sldNum" sz="quarter" idx="4"/>
          </p:nvPr>
        </p:nvSpPr>
        <p:spPr>
          <a:xfrm>
            <a:off x="6996113" y="6356352"/>
            <a:ext cx="222885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5224F78-81CB-45A2-92B3-4C1F19608DB7}" type="slidenum">
              <a:rPr kumimoji="1" lang="ja-JP" altLang="en-US" smtClean="0"/>
              <a:t>‹#›</a:t>
            </a:fld>
            <a:endParaRPr kumimoji="1" lang="ja-JP" altLang="en-US"/>
          </a:p>
        </p:txBody>
      </p:sp>
    </p:spTree>
    <p:extLst>
      <p:ext uri="{BB962C8B-B14F-4D97-AF65-F5344CB8AC3E}">
        <p14:creationId xmlns:p14="http://schemas.microsoft.com/office/powerpoint/2010/main" val="1976885792"/>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en-US"/>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13" Type="http://schemas.openxmlformats.org/officeDocument/2006/relationships/image" Target="../media/image11.png"/><Relationship Id="rId3" Type="http://schemas.openxmlformats.org/officeDocument/2006/relationships/image" Target="../media/image1.jpeg"/><Relationship Id="rId7" Type="http://schemas.openxmlformats.org/officeDocument/2006/relationships/image" Target="../media/image5.png"/><Relationship Id="rId12" Type="http://schemas.openxmlformats.org/officeDocument/2006/relationships/image" Target="../media/image10.png"/><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image" Target="../media/image4.jpeg"/><Relationship Id="rId11" Type="http://schemas.openxmlformats.org/officeDocument/2006/relationships/image" Target="../media/image9.jpeg"/><Relationship Id="rId5" Type="http://schemas.openxmlformats.org/officeDocument/2006/relationships/image" Target="../media/image3.jpeg"/><Relationship Id="rId10" Type="http://schemas.openxmlformats.org/officeDocument/2006/relationships/image" Target="../media/image8.jpeg"/><Relationship Id="rId4" Type="http://schemas.openxmlformats.org/officeDocument/2006/relationships/image" Target="../media/image2.jpeg"/><Relationship Id="rId9" Type="http://schemas.openxmlformats.org/officeDocument/2006/relationships/image" Target="../media/image7.jpeg"/></Relationships>
</file>

<file path=ppt/slides/_rels/slide2.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image" Target="../media/image13.jpeg"/><Relationship Id="rId7" Type="http://schemas.openxmlformats.org/officeDocument/2006/relationships/image" Target="../media/image17.jpeg"/><Relationship Id="rId2" Type="http://schemas.openxmlformats.org/officeDocument/2006/relationships/image" Target="../media/image12.jpeg"/><Relationship Id="rId1" Type="http://schemas.openxmlformats.org/officeDocument/2006/relationships/slideLayout" Target="../slideLayouts/slideLayout7.xml"/><Relationship Id="rId6" Type="http://schemas.openxmlformats.org/officeDocument/2006/relationships/image" Target="../media/image16.jpeg"/><Relationship Id="rId5" Type="http://schemas.openxmlformats.org/officeDocument/2006/relationships/image" Target="../media/image15.jpeg"/><Relationship Id="rId4" Type="http://schemas.openxmlformats.org/officeDocument/2006/relationships/image" Target="../media/image14.jpeg"/></Relationships>
</file>

<file path=ppt/slides/_rels/slide3.xml.rels><?xml version="1.0" encoding="UTF-8" standalone="yes"?>
<Relationships xmlns="http://schemas.openxmlformats.org/package/2006/relationships"><Relationship Id="rId8" Type="http://schemas.openxmlformats.org/officeDocument/2006/relationships/image" Target="../media/image25.jpeg"/><Relationship Id="rId13" Type="http://schemas.openxmlformats.org/officeDocument/2006/relationships/image" Target="../media/image30.png"/><Relationship Id="rId3" Type="http://schemas.openxmlformats.org/officeDocument/2006/relationships/image" Target="../media/image20.png"/><Relationship Id="rId7" Type="http://schemas.openxmlformats.org/officeDocument/2006/relationships/image" Target="../media/image24.jpeg"/><Relationship Id="rId12" Type="http://schemas.openxmlformats.org/officeDocument/2006/relationships/image" Target="../media/image29.png"/><Relationship Id="rId2" Type="http://schemas.openxmlformats.org/officeDocument/2006/relationships/image" Target="../media/image19.png"/><Relationship Id="rId1" Type="http://schemas.openxmlformats.org/officeDocument/2006/relationships/slideLayout" Target="../slideLayouts/slideLayout7.xml"/><Relationship Id="rId6" Type="http://schemas.openxmlformats.org/officeDocument/2006/relationships/image" Target="../media/image23.png"/><Relationship Id="rId11" Type="http://schemas.openxmlformats.org/officeDocument/2006/relationships/image" Target="../media/image28.jpeg"/><Relationship Id="rId5" Type="http://schemas.openxmlformats.org/officeDocument/2006/relationships/image" Target="../media/image22.png"/><Relationship Id="rId10" Type="http://schemas.openxmlformats.org/officeDocument/2006/relationships/image" Target="../media/image27.jpeg"/><Relationship Id="rId4" Type="http://schemas.openxmlformats.org/officeDocument/2006/relationships/image" Target="../media/image21.jpeg"/><Relationship Id="rId9" Type="http://schemas.openxmlformats.org/officeDocument/2006/relationships/image" Target="../media/image26.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図 2" descr="岩, クマ, 座る, ごつごつした が含まれている画像&#10;&#10;自動的に生成された説明">
            <a:extLst>
              <a:ext uri="{FF2B5EF4-FFF2-40B4-BE49-F238E27FC236}">
                <a16:creationId xmlns:a16="http://schemas.microsoft.com/office/drawing/2014/main" id="{AB1598EC-8B8B-3D95-6CB7-4470280F7097}"/>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13524" r="20235"/>
          <a:stretch/>
        </p:blipFill>
        <p:spPr>
          <a:xfrm>
            <a:off x="473857" y="4452286"/>
            <a:ext cx="2269406" cy="1927085"/>
          </a:xfrm>
          <a:prstGeom prst="rect">
            <a:avLst/>
          </a:prstGeom>
          <a:effectLst>
            <a:softEdge rad="63500"/>
          </a:effectLst>
        </p:spPr>
      </p:pic>
      <p:pic>
        <p:nvPicPr>
          <p:cNvPr id="34" name="図 33">
            <a:extLst>
              <a:ext uri="{FF2B5EF4-FFF2-40B4-BE49-F238E27FC236}">
                <a16:creationId xmlns:a16="http://schemas.microsoft.com/office/drawing/2014/main" id="{852896CE-A7A1-4BF9-9BC9-69D36A347289}"/>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10445" t="29949" r="17675" b="8579"/>
          <a:stretch/>
        </p:blipFill>
        <p:spPr>
          <a:xfrm>
            <a:off x="2688716" y="4452287"/>
            <a:ext cx="2284030" cy="1098722"/>
          </a:xfrm>
          <a:prstGeom prst="rect">
            <a:avLst/>
          </a:prstGeom>
          <a:effectLst>
            <a:softEdge rad="63500"/>
          </a:effectLst>
        </p:spPr>
      </p:pic>
      <p:grpSp>
        <p:nvGrpSpPr>
          <p:cNvPr id="11" name="グループ化 10">
            <a:extLst>
              <a:ext uri="{FF2B5EF4-FFF2-40B4-BE49-F238E27FC236}">
                <a16:creationId xmlns:a16="http://schemas.microsoft.com/office/drawing/2014/main" id="{20374772-7CF3-8200-9473-3D8FA951C6DC}"/>
              </a:ext>
            </a:extLst>
          </p:cNvPr>
          <p:cNvGrpSpPr/>
          <p:nvPr/>
        </p:nvGrpSpPr>
        <p:grpSpPr>
          <a:xfrm>
            <a:off x="343451" y="340166"/>
            <a:ext cx="4933399" cy="414487"/>
            <a:chOff x="343451" y="340166"/>
            <a:chExt cx="4933399" cy="414487"/>
          </a:xfrm>
        </p:grpSpPr>
        <p:sp>
          <p:nvSpPr>
            <p:cNvPr id="74" name="正方形/長方形 73">
              <a:extLst>
                <a:ext uri="{FF2B5EF4-FFF2-40B4-BE49-F238E27FC236}">
                  <a16:creationId xmlns:a16="http://schemas.microsoft.com/office/drawing/2014/main" id="{8DC23953-DB33-D278-3624-DDE9B58628DB}"/>
                </a:ext>
              </a:extLst>
            </p:cNvPr>
            <p:cNvSpPr/>
            <p:nvPr/>
          </p:nvSpPr>
          <p:spPr>
            <a:xfrm>
              <a:off x="440894" y="362733"/>
              <a:ext cx="4648236" cy="333345"/>
            </a:xfrm>
            <a:prstGeom prst="rect">
              <a:avLst/>
            </a:prstGeom>
            <a:solidFill>
              <a:srgbClr val="0000FF"/>
            </a:solid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6" name="タイトル 1">
              <a:extLst>
                <a:ext uri="{FF2B5EF4-FFF2-40B4-BE49-F238E27FC236}">
                  <a16:creationId xmlns:a16="http://schemas.microsoft.com/office/drawing/2014/main" id="{22B72937-5E0C-384C-B201-1D74F0A8D961}"/>
                </a:ext>
              </a:extLst>
            </p:cNvPr>
            <p:cNvSpPr txBox="1">
              <a:spLocks/>
            </p:cNvSpPr>
            <p:nvPr/>
          </p:nvSpPr>
          <p:spPr>
            <a:xfrm>
              <a:off x="343451" y="340166"/>
              <a:ext cx="4933399" cy="414487"/>
            </a:xfrm>
            <a:prstGeom prst="rect">
              <a:avLst/>
            </a:prstGeom>
          </p:spPr>
          <p:txBody>
            <a:bodyPr vert="horz" lIns="91440" tIns="45720" rIns="91440" bIns="45720" rtlCol="0" anchor="b">
              <a:noAutofit/>
            </a:bodyPr>
            <a:lstStyle>
              <a:lvl1pPr algn="ctr" defTabSz="685800" rtl="0" eaLnBrk="1" latinLnBrk="0" hangingPunct="1">
                <a:lnSpc>
                  <a:spcPct val="90000"/>
                </a:lnSpc>
                <a:spcBef>
                  <a:spcPct val="0"/>
                </a:spcBef>
                <a:buNone/>
                <a:defRPr kumimoji="1" sz="4500" kern="1200">
                  <a:solidFill>
                    <a:schemeClr val="tx1"/>
                  </a:solidFill>
                  <a:latin typeface="+mj-lt"/>
                  <a:ea typeface="+mj-ea"/>
                  <a:cs typeface="+mj-cs"/>
                </a:defRPr>
              </a:lvl1pPr>
            </a:lstStyle>
            <a:p>
              <a:pPr algn="l"/>
              <a:r>
                <a:rPr lang="en-US" altLang="ja-JP" sz="1100" dirty="0">
                  <a:solidFill>
                    <a:schemeClr val="bg1"/>
                  </a:solidFill>
                  <a:latin typeface="HG創英角ｺﾞｼｯｸUB" panose="020B0909000000000000" pitchFamily="49" charset="-128"/>
                  <a:ea typeface="HG創英角ｺﾞｼｯｸUB" panose="020B0909000000000000" pitchFamily="49" charset="-128"/>
                </a:rPr>
                <a:t>【</a:t>
              </a:r>
              <a:r>
                <a:rPr lang="ja-JP" altLang="en-US" sz="1100" dirty="0">
                  <a:solidFill>
                    <a:schemeClr val="bg1"/>
                  </a:solidFill>
                  <a:latin typeface="HG創英角ｺﾞｼｯｸUB" panose="020B0909000000000000" pitchFamily="49" charset="-128"/>
                  <a:ea typeface="HG創英角ｺﾞｼｯｸUB" panose="020B0909000000000000" pitchFamily="49" charset="-128"/>
                </a:rPr>
                <a:t>北海道白老町 いぶり海岸の人工リーフにおける藻場つくりと漁業振興</a:t>
              </a:r>
              <a:r>
                <a:rPr lang="en-US" altLang="ja-JP" sz="1100" dirty="0">
                  <a:solidFill>
                    <a:schemeClr val="bg1"/>
                  </a:solidFill>
                  <a:latin typeface="HG創英角ｺﾞｼｯｸUB" panose="020B0909000000000000" pitchFamily="49" charset="-128"/>
                  <a:ea typeface="HG創英角ｺﾞｼｯｸUB" panose="020B0909000000000000" pitchFamily="49" charset="-128"/>
                </a:rPr>
                <a:t>】</a:t>
              </a:r>
            </a:p>
            <a:p>
              <a:pPr algn="l"/>
              <a:r>
                <a:rPr lang="ja-JP" altLang="en-US" sz="1100" dirty="0">
                  <a:solidFill>
                    <a:schemeClr val="bg1"/>
                  </a:solidFill>
                </a:rPr>
                <a:t>　いぶり中央漁業協同組合</a:t>
              </a:r>
            </a:p>
          </p:txBody>
        </p:sp>
      </p:grpSp>
      <p:sp>
        <p:nvSpPr>
          <p:cNvPr id="82" name="正方形/長方形 81">
            <a:extLst>
              <a:ext uri="{FF2B5EF4-FFF2-40B4-BE49-F238E27FC236}">
                <a16:creationId xmlns:a16="http://schemas.microsoft.com/office/drawing/2014/main" id="{D3968240-5DA5-9242-C2AD-D08C23B1714A}"/>
              </a:ext>
            </a:extLst>
          </p:cNvPr>
          <p:cNvSpPr/>
          <p:nvPr/>
        </p:nvSpPr>
        <p:spPr>
          <a:xfrm>
            <a:off x="387087" y="863430"/>
            <a:ext cx="4716313" cy="1122733"/>
          </a:xfrm>
          <a:prstGeom prst="rect">
            <a:avLst/>
          </a:prstGeom>
          <a:noFill/>
          <a:ln>
            <a:noFill/>
          </a:ln>
        </p:spPr>
        <p:style>
          <a:lnRef idx="1">
            <a:schemeClr val="accent5"/>
          </a:lnRef>
          <a:fillRef idx="2">
            <a:schemeClr val="accent5"/>
          </a:fillRef>
          <a:effectRef idx="1">
            <a:schemeClr val="accent5"/>
          </a:effectRef>
          <a:fontRef idx="minor">
            <a:schemeClr val="dk1"/>
          </a:fontRef>
        </p:style>
        <p:txBody>
          <a:bodyPr/>
          <a:lstStyle/>
          <a:p>
            <a:pPr algn="just">
              <a:lnSpc>
                <a:spcPts val="1275"/>
              </a:lnSpc>
              <a:defRPr/>
            </a:pPr>
            <a:r>
              <a:rPr lang="ja-JP" altLang="en-US" sz="825" dirty="0">
                <a:solidFill>
                  <a:schemeClr val="tx1">
                    <a:lumMod val="65000"/>
                    <a:lumOff val="35000"/>
                  </a:schemeClr>
                </a:solidFill>
                <a:latin typeface="メイリオ" panose="020B0604030504040204" pitchFamily="50" charset="-128"/>
                <a:ea typeface="メイリオ" panose="020B0604030504040204" pitchFamily="50" charset="-128"/>
                <a:cs typeface="メイリオ" panose="020B0604030504040204" pitchFamily="50" charset="-128"/>
              </a:rPr>
              <a:t>　</a:t>
            </a:r>
            <a:r>
              <a:rPr lang="ja-JP" altLang="en-US" sz="825"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いぶり中央漁業協同組合</a:t>
            </a:r>
            <a:r>
              <a:rPr lang="en-US" altLang="ja-JP" sz="825"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a:t>
            </a:r>
            <a:r>
              <a:rPr lang="ja-JP" altLang="en-US" sz="825"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以下、いぶり中央漁協）は、白老、虎杖浜、登別の</a:t>
            </a:r>
            <a:r>
              <a:rPr lang="en-US" altLang="ja-JP" sz="825"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3</a:t>
            </a:r>
            <a:r>
              <a:rPr lang="ja-JP" altLang="en-US" sz="825"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漁協が</a:t>
            </a:r>
            <a:r>
              <a:rPr lang="en-US" altLang="ja-JP" sz="825"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2004</a:t>
            </a:r>
            <a:r>
              <a:rPr lang="ja-JP" altLang="en-US" sz="825"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年に合併・発足し、北海道登別市及び白老町一円にて漁業を営んでいます。漁の中心となるのはスケトウダラ、サケ、ホッキ、毛ガニなどで、スケトウダラの卵を加工した「虎杖浜産たらこ」は白老町を代表する名産品です。</a:t>
            </a:r>
            <a:endParaRPr lang="en-US" altLang="ja-JP" sz="825"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endParaRPr>
          </a:p>
          <a:p>
            <a:pPr algn="just">
              <a:lnSpc>
                <a:spcPts val="1275"/>
              </a:lnSpc>
              <a:defRPr/>
            </a:pPr>
            <a:r>
              <a:rPr lang="ja-JP" altLang="en-US" sz="825"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　また、平成</a:t>
            </a:r>
            <a:r>
              <a:rPr lang="en-US" altLang="ja-JP" sz="825"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20</a:t>
            </a:r>
            <a:r>
              <a:rPr lang="ja-JP" altLang="en-US" sz="825"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年以降、胆振海岸で推進される北海道開発局の海岸保全施設整備事業により造成された人工リーフに着生した藻場において、</a:t>
            </a:r>
            <a:r>
              <a:rPr lang="ja-JP" altLang="ja-JP" sz="825"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ウニ類の漁獲</a:t>
            </a:r>
            <a:r>
              <a:rPr lang="ja-JP" altLang="en-US" sz="825"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にも力を入れています。</a:t>
            </a:r>
            <a:endParaRPr lang="en-US" altLang="ja-JP" sz="825"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99" name="正方形/長方形 98">
            <a:extLst>
              <a:ext uri="{FF2B5EF4-FFF2-40B4-BE49-F238E27FC236}">
                <a16:creationId xmlns:a16="http://schemas.microsoft.com/office/drawing/2014/main" id="{CDEFDD7C-B1FE-2741-396F-8D8E3D568DC7}"/>
              </a:ext>
            </a:extLst>
          </p:cNvPr>
          <p:cNvSpPr/>
          <p:nvPr/>
        </p:nvSpPr>
        <p:spPr>
          <a:xfrm>
            <a:off x="377625" y="313900"/>
            <a:ext cx="9184924" cy="6325482"/>
          </a:xfrm>
          <a:prstGeom prst="rect">
            <a:avLst/>
          </a:prstGeom>
          <a:noFill/>
          <a:ln w="381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78" name="正方形/長方形 77">
            <a:extLst>
              <a:ext uri="{FF2B5EF4-FFF2-40B4-BE49-F238E27FC236}">
                <a16:creationId xmlns:a16="http://schemas.microsoft.com/office/drawing/2014/main" id="{8DDFE51C-8C9D-D760-213E-7F0FF8A58DFA}"/>
              </a:ext>
            </a:extLst>
          </p:cNvPr>
          <p:cNvSpPr/>
          <p:nvPr/>
        </p:nvSpPr>
        <p:spPr>
          <a:xfrm>
            <a:off x="363689" y="719049"/>
            <a:ext cx="3063891" cy="285750"/>
          </a:xfrm>
          <a:prstGeom prst="rect">
            <a:avLst/>
          </a:prstGeom>
          <a:noFill/>
          <a:ln>
            <a:noFill/>
          </a:ln>
        </p:spPr>
        <p:style>
          <a:lnRef idx="1">
            <a:schemeClr val="accent5"/>
          </a:lnRef>
          <a:fillRef idx="2">
            <a:schemeClr val="accent5"/>
          </a:fillRef>
          <a:effectRef idx="1">
            <a:schemeClr val="accent5"/>
          </a:effectRef>
          <a:fontRef idx="minor">
            <a:schemeClr val="dk1"/>
          </a:fontRef>
        </p:style>
        <p:txBody>
          <a:bodyPr anchor="ctr"/>
          <a:lstStyle/>
          <a:p>
            <a:pPr>
              <a:defRPr/>
            </a:pPr>
            <a:r>
              <a:rPr lang="ja-JP" altLang="en-US" sz="1050" b="1" dirty="0">
                <a:solidFill>
                  <a:srgbClr val="CC9900"/>
                </a:solidFill>
                <a:latin typeface="メイリオ" panose="020B0604030504040204" pitchFamily="50" charset="-128"/>
                <a:ea typeface="メイリオ" panose="020B0604030504040204" pitchFamily="50" charset="-128"/>
                <a:cs typeface="メイリオ" panose="020B0604030504040204" pitchFamily="50" charset="-128"/>
              </a:rPr>
              <a:t>いぶり中央漁業協同組合（胆振管内）の概要</a:t>
            </a:r>
            <a:endParaRPr lang="en-US" altLang="ja-JP" sz="1050" b="1" dirty="0">
              <a:solidFill>
                <a:srgbClr val="CC9900"/>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23" name="図 22">
            <a:extLst>
              <a:ext uri="{FF2B5EF4-FFF2-40B4-BE49-F238E27FC236}">
                <a16:creationId xmlns:a16="http://schemas.microsoft.com/office/drawing/2014/main" id="{AC35022E-FBBA-330D-FEDB-DD3AA79F8EF6}"/>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9154" t="-5" r="664" b="5"/>
          <a:stretch/>
        </p:blipFill>
        <p:spPr>
          <a:xfrm>
            <a:off x="2006739" y="5403282"/>
            <a:ext cx="1450976" cy="1205847"/>
          </a:xfrm>
          <a:prstGeom prst="rect">
            <a:avLst/>
          </a:prstGeom>
          <a:ln>
            <a:noFill/>
          </a:ln>
          <a:effectLst>
            <a:softEdge rad="112500"/>
          </a:effectLst>
        </p:spPr>
      </p:pic>
      <p:sp>
        <p:nvSpPr>
          <p:cNvPr id="32" name="テキスト ボックス 31">
            <a:extLst>
              <a:ext uri="{FF2B5EF4-FFF2-40B4-BE49-F238E27FC236}">
                <a16:creationId xmlns:a16="http://schemas.microsoft.com/office/drawing/2014/main" id="{7F9967FE-7424-7A05-3D9C-9A04C9512A00}"/>
              </a:ext>
            </a:extLst>
          </p:cNvPr>
          <p:cNvSpPr txBox="1"/>
          <p:nvPr/>
        </p:nvSpPr>
        <p:spPr>
          <a:xfrm>
            <a:off x="463665" y="3872971"/>
            <a:ext cx="4549260" cy="347788"/>
          </a:xfrm>
          <a:prstGeom prst="rect">
            <a:avLst/>
          </a:prstGeom>
          <a:noFill/>
        </p:spPr>
        <p:txBody>
          <a:bodyPr wrap="square">
            <a:spAutoFit/>
          </a:bodyPr>
          <a:lstStyle/>
          <a:p>
            <a:pPr algn="just"/>
            <a:r>
              <a:rPr lang="ja-JP" altLang="en-US" sz="830" dirty="0">
                <a:solidFill>
                  <a:srgbClr val="000000">
                    <a:lumMod val="65000"/>
                    <a:lumOff val="35000"/>
                  </a:srgbClr>
                </a:solidFill>
                <a:latin typeface="メイリオ" panose="020B0604030504040204" pitchFamily="50" charset="-128"/>
                <a:ea typeface="メイリオ" panose="020B0604030504040204" pitchFamily="50" charset="-128"/>
                <a:cs typeface="メイリオ" panose="020B0604030504040204" pitchFamily="50" charset="-128"/>
              </a:rPr>
              <a:t>　</a:t>
            </a:r>
            <a:r>
              <a:rPr lang="ja-JP" altLang="en-US" sz="830" dirty="0">
                <a:latin typeface="メイリオ" panose="020B0604030504040204" pitchFamily="50" charset="-128"/>
                <a:ea typeface="メイリオ" panose="020B0604030504040204" pitchFamily="50" charset="-128"/>
                <a:cs typeface="メイリオ" panose="020B0604030504040204" pitchFamily="50" charset="-128"/>
              </a:rPr>
              <a:t>人工リーフにおけるウニ類の漁獲量について、令和元年以降はエゾバフンウニが </a:t>
            </a:r>
            <a:r>
              <a:rPr lang="en-US" altLang="ja-JP" sz="830" dirty="0">
                <a:latin typeface="メイリオ" panose="020B0604030504040204" pitchFamily="50" charset="-128"/>
                <a:ea typeface="メイリオ" panose="020B0604030504040204" pitchFamily="50" charset="-128"/>
                <a:cs typeface="メイリオ" panose="020B0604030504040204" pitchFamily="50" charset="-128"/>
              </a:rPr>
              <a:t>3</a:t>
            </a:r>
            <a:r>
              <a:rPr lang="ja-JP" altLang="en-US" sz="830" dirty="0">
                <a:latin typeface="メイリオ" panose="020B0604030504040204" pitchFamily="50" charset="-128"/>
                <a:ea typeface="メイリオ" panose="020B0604030504040204" pitchFamily="50" charset="-128"/>
                <a:cs typeface="メイリオ" panose="020B0604030504040204" pitchFamily="50" charset="-128"/>
              </a:rPr>
              <a:t>～</a:t>
            </a:r>
            <a:r>
              <a:rPr lang="en-US" altLang="ja-JP" sz="830" dirty="0">
                <a:latin typeface="メイリオ" panose="020B0604030504040204" pitchFamily="50" charset="-128"/>
                <a:ea typeface="メイリオ" panose="020B0604030504040204" pitchFamily="50" charset="-128"/>
                <a:cs typeface="メイリオ" panose="020B0604030504040204" pitchFamily="50" charset="-128"/>
              </a:rPr>
              <a:t>8 t </a:t>
            </a:r>
            <a:r>
              <a:rPr lang="ja-JP" altLang="en-US" sz="830" dirty="0">
                <a:latin typeface="メイリオ" panose="020B0604030504040204" pitchFamily="50" charset="-128"/>
                <a:ea typeface="メイリオ" panose="020B0604030504040204" pitchFamily="50" charset="-128"/>
                <a:cs typeface="メイリオ" panose="020B0604030504040204" pitchFamily="50" charset="-128"/>
              </a:rPr>
              <a:t>程度、キタムラサキウニが </a:t>
            </a:r>
            <a:r>
              <a:rPr lang="en-US" altLang="ja-JP" sz="830" dirty="0">
                <a:latin typeface="メイリオ" panose="020B0604030504040204" pitchFamily="50" charset="-128"/>
                <a:ea typeface="メイリオ" panose="020B0604030504040204" pitchFamily="50" charset="-128"/>
                <a:cs typeface="メイリオ" panose="020B0604030504040204" pitchFamily="50" charset="-128"/>
              </a:rPr>
              <a:t>11</a:t>
            </a:r>
            <a:r>
              <a:rPr lang="ja-JP" altLang="en-US" sz="830" dirty="0">
                <a:latin typeface="メイリオ" panose="020B0604030504040204" pitchFamily="50" charset="-128"/>
                <a:ea typeface="メイリオ" panose="020B0604030504040204" pitchFamily="50" charset="-128"/>
                <a:cs typeface="メイリオ" panose="020B0604030504040204" pitchFamily="50" charset="-128"/>
              </a:rPr>
              <a:t>～</a:t>
            </a:r>
            <a:r>
              <a:rPr lang="en-US" altLang="ja-JP" sz="830" dirty="0">
                <a:latin typeface="メイリオ" panose="020B0604030504040204" pitchFamily="50" charset="-128"/>
                <a:ea typeface="メイリオ" panose="020B0604030504040204" pitchFamily="50" charset="-128"/>
                <a:cs typeface="メイリオ" panose="020B0604030504040204" pitchFamily="50" charset="-128"/>
              </a:rPr>
              <a:t>15 t </a:t>
            </a:r>
            <a:r>
              <a:rPr lang="ja-JP" altLang="en-US" sz="830" dirty="0">
                <a:latin typeface="メイリオ" panose="020B0604030504040204" pitchFamily="50" charset="-128"/>
                <a:ea typeface="メイリオ" panose="020B0604030504040204" pitchFamily="50" charset="-128"/>
                <a:cs typeface="メイリオ" panose="020B0604030504040204" pitchFamily="50" charset="-128"/>
              </a:rPr>
              <a:t>程度であり、年間で </a:t>
            </a:r>
            <a:r>
              <a:rPr lang="en-US" altLang="ja-JP" sz="830" dirty="0">
                <a:latin typeface="メイリオ" panose="020B0604030504040204" pitchFamily="50" charset="-128"/>
                <a:ea typeface="メイリオ" panose="020B0604030504040204" pitchFamily="50" charset="-128"/>
                <a:cs typeface="メイリオ" panose="020B0604030504040204" pitchFamily="50" charset="-128"/>
              </a:rPr>
              <a:t>15t </a:t>
            </a:r>
            <a:r>
              <a:rPr lang="ja-JP" altLang="en-US" sz="830" dirty="0">
                <a:latin typeface="メイリオ" panose="020B0604030504040204" pitchFamily="50" charset="-128"/>
                <a:ea typeface="メイリオ" panose="020B0604030504040204" pitchFamily="50" charset="-128"/>
                <a:cs typeface="メイリオ" panose="020B0604030504040204" pitchFamily="50" charset="-128"/>
              </a:rPr>
              <a:t>以上の漁獲量となっています。</a:t>
            </a:r>
            <a:endParaRPr lang="ja-JP" altLang="en-US" sz="830" dirty="0"/>
          </a:p>
        </p:txBody>
      </p:sp>
      <p:sp>
        <p:nvSpPr>
          <p:cNvPr id="15" name="正方形/長方形 14">
            <a:extLst>
              <a:ext uri="{FF2B5EF4-FFF2-40B4-BE49-F238E27FC236}">
                <a16:creationId xmlns:a16="http://schemas.microsoft.com/office/drawing/2014/main" id="{90511D6E-5158-C053-6A5B-7A3CAEAEC030}"/>
              </a:ext>
            </a:extLst>
          </p:cNvPr>
          <p:cNvSpPr/>
          <p:nvPr/>
        </p:nvSpPr>
        <p:spPr>
          <a:xfrm>
            <a:off x="463665" y="2194893"/>
            <a:ext cx="2332126" cy="1698816"/>
          </a:xfrm>
          <a:prstGeom prst="rect">
            <a:avLst/>
          </a:prstGeom>
          <a:noFill/>
          <a:ln>
            <a:noFill/>
          </a:ln>
        </p:spPr>
        <p:style>
          <a:lnRef idx="1">
            <a:schemeClr val="accent5"/>
          </a:lnRef>
          <a:fillRef idx="2">
            <a:schemeClr val="accent5"/>
          </a:fillRef>
          <a:effectRef idx="1">
            <a:schemeClr val="accent5"/>
          </a:effectRef>
          <a:fontRef idx="minor">
            <a:schemeClr val="dk1"/>
          </a:fontRef>
        </p:style>
        <p:txBody>
          <a:bodyPr lIns="67500" rIns="27000"/>
          <a:lstStyle/>
          <a:p>
            <a:pPr algn="just">
              <a:lnSpc>
                <a:spcPts val="1275"/>
              </a:lnSpc>
              <a:defRPr/>
            </a:pPr>
            <a:r>
              <a:rPr lang="ja-JP" altLang="en-US" sz="825" dirty="0">
                <a:solidFill>
                  <a:srgbClr val="000000">
                    <a:lumMod val="65000"/>
                    <a:lumOff val="35000"/>
                  </a:srgbClr>
                </a:solidFill>
                <a:latin typeface="メイリオ" panose="020B0604030504040204" pitchFamily="50" charset="-128"/>
                <a:ea typeface="メイリオ" panose="020B0604030504040204" pitchFamily="50" charset="-128"/>
                <a:cs typeface="メイリオ" panose="020B0604030504040204" pitchFamily="50" charset="-128"/>
              </a:rPr>
              <a:t>　</a:t>
            </a:r>
            <a:r>
              <a:rPr lang="ja-JP" altLang="en-US" sz="825"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いぶり中央漁協では、ウニ類の漁獲を行うだけではなく、ウニ類の食害による磯焼けの発生回避やエゾバフンウニの実入り（歩留まり）の改善のため、エゾバフンウニと比べて摂餌圧の高いキタムラサキウニの積極的な駆除（＝漁獲）を行っています。</a:t>
            </a:r>
            <a:endParaRPr lang="en-US" altLang="ja-JP" sz="825"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endParaRPr>
          </a:p>
          <a:p>
            <a:pPr algn="just">
              <a:lnSpc>
                <a:spcPts val="1275"/>
              </a:lnSpc>
              <a:defRPr/>
            </a:pPr>
            <a:r>
              <a:rPr lang="ja-JP" altLang="en-US" sz="825"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　これより、ウニ類の漁獲は、海藻類の保全による当該海域の</a:t>
            </a:r>
            <a:r>
              <a:rPr lang="en-US" altLang="ja-JP" sz="825"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CO</a:t>
            </a:r>
            <a:r>
              <a:rPr lang="en-US" altLang="ja-JP" sz="825" baseline="-25000"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2 </a:t>
            </a:r>
            <a:r>
              <a:rPr lang="ja-JP" altLang="en-US" sz="825"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吸収量の維持・増加に寄与するだけでなく、漁獲したウニ類の販売による地域収益の拡大にも貢献しています。</a:t>
            </a:r>
            <a:endParaRPr lang="en-US" altLang="ja-JP" sz="825"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6" name="正方形/長方形 15">
            <a:extLst>
              <a:ext uri="{FF2B5EF4-FFF2-40B4-BE49-F238E27FC236}">
                <a16:creationId xmlns:a16="http://schemas.microsoft.com/office/drawing/2014/main" id="{C4A4194C-B37E-073D-A5C5-086C1DC27E06}"/>
              </a:ext>
            </a:extLst>
          </p:cNvPr>
          <p:cNvSpPr/>
          <p:nvPr/>
        </p:nvSpPr>
        <p:spPr>
          <a:xfrm>
            <a:off x="428328" y="1977679"/>
            <a:ext cx="4457960" cy="286941"/>
          </a:xfrm>
          <a:prstGeom prst="rect">
            <a:avLst/>
          </a:prstGeom>
          <a:noFill/>
          <a:ln>
            <a:noFill/>
          </a:ln>
        </p:spPr>
        <p:style>
          <a:lnRef idx="1">
            <a:schemeClr val="accent5"/>
          </a:lnRef>
          <a:fillRef idx="2">
            <a:schemeClr val="accent5"/>
          </a:fillRef>
          <a:effectRef idx="1">
            <a:schemeClr val="accent5"/>
          </a:effectRef>
          <a:fontRef idx="minor">
            <a:schemeClr val="dk1"/>
          </a:fontRef>
        </p:style>
        <p:txBody>
          <a:bodyPr anchor="ctr"/>
          <a:lstStyle/>
          <a:p>
            <a:pPr>
              <a:defRPr/>
            </a:pPr>
            <a:r>
              <a:rPr lang="ja-JP" altLang="en-US" sz="1050" b="1" dirty="0">
                <a:solidFill>
                  <a:srgbClr val="CC9900"/>
                </a:solidFill>
                <a:latin typeface="メイリオ" panose="020B0604030504040204" pitchFamily="50" charset="-128"/>
                <a:ea typeface="メイリオ" panose="020B0604030504040204" pitchFamily="50" charset="-128"/>
                <a:cs typeface="メイリオ" panose="020B0604030504040204" pitchFamily="50" charset="-128"/>
              </a:rPr>
              <a:t>①人工リーフにおけるウニ類の漁獲による藻場の保全と地域収益の拡大</a:t>
            </a:r>
            <a:endParaRPr lang="en-US" altLang="ja-JP" sz="1050" b="1" dirty="0">
              <a:solidFill>
                <a:srgbClr val="CC9900"/>
              </a:solidFill>
              <a:latin typeface="メイリオ" panose="020B0604030504040204" pitchFamily="50" charset="-128"/>
              <a:ea typeface="メイリオ" panose="020B0604030504040204" pitchFamily="50" charset="-128"/>
              <a:cs typeface="メイリオ" panose="020B0604030504040204" pitchFamily="50" charset="-128"/>
            </a:endParaRPr>
          </a:p>
        </p:txBody>
      </p:sp>
      <p:grpSp>
        <p:nvGrpSpPr>
          <p:cNvPr id="17" name="グループ化 16">
            <a:extLst>
              <a:ext uri="{FF2B5EF4-FFF2-40B4-BE49-F238E27FC236}">
                <a16:creationId xmlns:a16="http://schemas.microsoft.com/office/drawing/2014/main" id="{A24A1555-1E09-588F-A6B5-E917C96077F8}"/>
              </a:ext>
            </a:extLst>
          </p:cNvPr>
          <p:cNvGrpSpPr/>
          <p:nvPr/>
        </p:nvGrpSpPr>
        <p:grpSpPr>
          <a:xfrm>
            <a:off x="484219" y="4188483"/>
            <a:ext cx="4626149" cy="1357695"/>
            <a:chOff x="2625498" y="3922341"/>
            <a:chExt cx="4626149" cy="1357695"/>
          </a:xfrm>
        </p:grpSpPr>
        <p:sp>
          <p:nvSpPr>
            <p:cNvPr id="27" name="テキスト ボックス 26">
              <a:extLst>
                <a:ext uri="{FF2B5EF4-FFF2-40B4-BE49-F238E27FC236}">
                  <a16:creationId xmlns:a16="http://schemas.microsoft.com/office/drawing/2014/main" id="{6DAC8B0C-DB57-6E61-44DE-7E0D27F753A2}"/>
                </a:ext>
              </a:extLst>
            </p:cNvPr>
            <p:cNvSpPr txBox="1"/>
            <p:nvPr/>
          </p:nvSpPr>
          <p:spPr>
            <a:xfrm>
              <a:off x="2625498" y="3922341"/>
              <a:ext cx="2246080" cy="288000"/>
            </a:xfrm>
            <a:prstGeom prst="rect">
              <a:avLst/>
            </a:prstGeom>
            <a:solidFill>
              <a:srgbClr val="5F5F5F">
                <a:alpha val="60000"/>
              </a:srgbClr>
            </a:solidFill>
            <a:ln>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ja-JP"/>
              </a:defPPr>
              <a:lvl1pPr algn="ctr">
                <a:defRPr sz="1050" b="1">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defRPr>
              </a:lvl1pPr>
            </a:lstStyle>
            <a:p>
              <a:pPr algn="ctr">
                <a:defRPr/>
              </a:pPr>
              <a:r>
                <a:rPr lang="ja-JP" altLang="en-US" sz="1000" b="1" dirty="0">
                  <a:solidFill>
                    <a:srgbClr val="FFFFFF"/>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ウニ類がコンブに集まっている様子</a:t>
              </a:r>
            </a:p>
          </p:txBody>
        </p:sp>
        <p:sp>
          <p:nvSpPr>
            <p:cNvPr id="38" name="テキスト ボックス 37">
              <a:extLst>
                <a:ext uri="{FF2B5EF4-FFF2-40B4-BE49-F238E27FC236}">
                  <a16:creationId xmlns:a16="http://schemas.microsoft.com/office/drawing/2014/main" id="{827C651C-E524-D444-85AD-D9DC575FB01F}"/>
                </a:ext>
              </a:extLst>
            </p:cNvPr>
            <p:cNvSpPr txBox="1"/>
            <p:nvPr/>
          </p:nvSpPr>
          <p:spPr>
            <a:xfrm>
              <a:off x="5255576" y="5003291"/>
              <a:ext cx="1996071" cy="276745"/>
            </a:xfrm>
            <a:prstGeom prst="rect">
              <a:avLst/>
            </a:prstGeom>
            <a:noFill/>
            <a:ln>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ja-JP"/>
              </a:defPPr>
              <a:lvl1pPr algn="ctr">
                <a:defRPr sz="1050" b="1">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defRPr>
              </a:lvl1pPr>
            </a:lstStyle>
            <a:p>
              <a:pPr algn="ctr">
                <a:defRPr/>
              </a:pPr>
              <a:r>
                <a:rPr lang="ja-JP" altLang="en-US" sz="800" b="0" dirty="0">
                  <a:solidFill>
                    <a:srgbClr val="FFFFFF"/>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人工リーフ周辺でのウニ漁の様子</a:t>
              </a:r>
            </a:p>
          </p:txBody>
        </p:sp>
      </p:grpSp>
      <p:sp>
        <p:nvSpPr>
          <p:cNvPr id="18" name="フリーフォーム 46">
            <a:extLst>
              <a:ext uri="{FF2B5EF4-FFF2-40B4-BE49-F238E27FC236}">
                <a16:creationId xmlns:a16="http://schemas.microsoft.com/office/drawing/2014/main" id="{9BBBC0B5-2CBE-4A85-8E7D-8DB0D2511141}"/>
              </a:ext>
            </a:extLst>
          </p:cNvPr>
          <p:cNvSpPr/>
          <p:nvPr/>
        </p:nvSpPr>
        <p:spPr>
          <a:xfrm>
            <a:off x="464935" y="1967915"/>
            <a:ext cx="4541273" cy="4615392"/>
          </a:xfrm>
          <a:custGeom>
            <a:avLst/>
            <a:gdLst>
              <a:gd name="connsiteX0" fmla="*/ 0 w 5913120"/>
              <a:gd name="connsiteY0" fmla="*/ 0 h 4305300"/>
              <a:gd name="connsiteX1" fmla="*/ 2628900 w 5913120"/>
              <a:gd name="connsiteY1" fmla="*/ 0 h 4305300"/>
              <a:gd name="connsiteX2" fmla="*/ 2628900 w 5913120"/>
              <a:gd name="connsiteY2" fmla="*/ 2301240 h 4305300"/>
              <a:gd name="connsiteX3" fmla="*/ 5913120 w 5913120"/>
              <a:gd name="connsiteY3" fmla="*/ 2301240 h 4305300"/>
              <a:gd name="connsiteX4" fmla="*/ 5913120 w 5913120"/>
              <a:gd name="connsiteY4" fmla="*/ 4305300 h 4305300"/>
              <a:gd name="connsiteX5" fmla="*/ 15240 w 5913120"/>
              <a:gd name="connsiteY5" fmla="*/ 4305300 h 4305300"/>
              <a:gd name="connsiteX6" fmla="*/ 0 w 5913120"/>
              <a:gd name="connsiteY6" fmla="*/ 0 h 4305300"/>
              <a:gd name="connsiteX0" fmla="*/ 0 w 5913120"/>
              <a:gd name="connsiteY0" fmla="*/ 0 h 4305300"/>
              <a:gd name="connsiteX1" fmla="*/ 2628900 w 5913120"/>
              <a:gd name="connsiteY1" fmla="*/ 0 h 4305300"/>
              <a:gd name="connsiteX2" fmla="*/ 2628900 w 5913120"/>
              <a:gd name="connsiteY2" fmla="*/ 2301240 h 4305300"/>
              <a:gd name="connsiteX3" fmla="*/ 5913120 w 5913120"/>
              <a:gd name="connsiteY3" fmla="*/ 2301240 h 4305300"/>
              <a:gd name="connsiteX4" fmla="*/ 5913120 w 5913120"/>
              <a:gd name="connsiteY4" fmla="*/ 4305300 h 4305300"/>
              <a:gd name="connsiteX5" fmla="*/ 15240 w 5913120"/>
              <a:gd name="connsiteY5" fmla="*/ 4305300 h 4305300"/>
              <a:gd name="connsiteX6" fmla="*/ 0 w 5913120"/>
              <a:gd name="connsiteY6" fmla="*/ 0 h 4305300"/>
              <a:gd name="connsiteX0" fmla="*/ 0 w 5913120"/>
              <a:gd name="connsiteY0" fmla="*/ 0 h 4305300"/>
              <a:gd name="connsiteX1" fmla="*/ 2628900 w 5913120"/>
              <a:gd name="connsiteY1" fmla="*/ 0 h 4305300"/>
              <a:gd name="connsiteX2" fmla="*/ 5898573 w 5913120"/>
              <a:gd name="connsiteY2" fmla="*/ 13151 h 4305300"/>
              <a:gd name="connsiteX3" fmla="*/ 5913120 w 5913120"/>
              <a:gd name="connsiteY3" fmla="*/ 2301240 h 4305300"/>
              <a:gd name="connsiteX4" fmla="*/ 5913120 w 5913120"/>
              <a:gd name="connsiteY4" fmla="*/ 4305300 h 4305300"/>
              <a:gd name="connsiteX5" fmla="*/ 15240 w 5913120"/>
              <a:gd name="connsiteY5" fmla="*/ 4305300 h 4305300"/>
              <a:gd name="connsiteX6" fmla="*/ 0 w 5913120"/>
              <a:gd name="connsiteY6" fmla="*/ 0 h 4305300"/>
              <a:gd name="connsiteX0" fmla="*/ 0 w 5917045"/>
              <a:gd name="connsiteY0" fmla="*/ 0 h 4305300"/>
              <a:gd name="connsiteX1" fmla="*/ 2628900 w 5917045"/>
              <a:gd name="connsiteY1" fmla="*/ 0 h 4305300"/>
              <a:gd name="connsiteX2" fmla="*/ 5917045 w 5917045"/>
              <a:gd name="connsiteY2" fmla="*/ 13151 h 4305300"/>
              <a:gd name="connsiteX3" fmla="*/ 5913120 w 5917045"/>
              <a:gd name="connsiteY3" fmla="*/ 2301240 h 4305300"/>
              <a:gd name="connsiteX4" fmla="*/ 5913120 w 5917045"/>
              <a:gd name="connsiteY4" fmla="*/ 4305300 h 4305300"/>
              <a:gd name="connsiteX5" fmla="*/ 15240 w 5917045"/>
              <a:gd name="connsiteY5" fmla="*/ 4305300 h 4305300"/>
              <a:gd name="connsiteX6" fmla="*/ 0 w 5917045"/>
              <a:gd name="connsiteY6" fmla="*/ 0 h 4305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917045" h="4305300">
                <a:moveTo>
                  <a:pt x="0" y="0"/>
                </a:moveTo>
                <a:lnTo>
                  <a:pt x="2628900" y="0"/>
                </a:lnTo>
                <a:lnTo>
                  <a:pt x="5917045" y="13151"/>
                </a:lnTo>
                <a:cubicBezTo>
                  <a:pt x="5915737" y="775847"/>
                  <a:pt x="5914428" y="1538544"/>
                  <a:pt x="5913120" y="2301240"/>
                </a:cubicBezTo>
                <a:lnTo>
                  <a:pt x="5913120" y="4305300"/>
                </a:lnTo>
                <a:lnTo>
                  <a:pt x="15240" y="4305300"/>
                </a:lnTo>
                <a:lnTo>
                  <a:pt x="0" y="0"/>
                </a:lnTo>
                <a:close/>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1" name="正方形/長方形 20">
            <a:extLst>
              <a:ext uri="{FF2B5EF4-FFF2-40B4-BE49-F238E27FC236}">
                <a16:creationId xmlns:a16="http://schemas.microsoft.com/office/drawing/2014/main" id="{923D9E23-0DCF-49C5-A5AD-EC733401BE65}"/>
              </a:ext>
            </a:extLst>
          </p:cNvPr>
          <p:cNvSpPr/>
          <p:nvPr/>
        </p:nvSpPr>
        <p:spPr>
          <a:xfrm>
            <a:off x="2730299" y="4188483"/>
            <a:ext cx="2242447" cy="288000"/>
          </a:xfrm>
          <a:prstGeom prst="rect">
            <a:avLst/>
          </a:prstGeom>
          <a:solidFill>
            <a:srgbClr val="5F5F5F">
              <a:alpha val="60000"/>
            </a:srgbClr>
          </a:solidFill>
          <a:ln>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ja-JP" altLang="en-US" sz="1000" b="1" dirty="0">
                <a:solidFill>
                  <a:srgbClr val="FFFFFF"/>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ウニ漁の実施状況</a:t>
            </a:r>
            <a:endParaRPr lang="en-US" altLang="ja-JP" sz="1000" b="1" dirty="0">
              <a:solidFill>
                <a:srgbClr val="FFFFFF"/>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p:txBody>
      </p:sp>
      <p:grpSp>
        <p:nvGrpSpPr>
          <p:cNvPr id="12" name="グループ化 11">
            <a:extLst>
              <a:ext uri="{FF2B5EF4-FFF2-40B4-BE49-F238E27FC236}">
                <a16:creationId xmlns:a16="http://schemas.microsoft.com/office/drawing/2014/main" id="{3AD4562A-0085-80EF-5AC9-F5D44D5A1030}"/>
              </a:ext>
            </a:extLst>
          </p:cNvPr>
          <p:cNvGrpSpPr/>
          <p:nvPr/>
        </p:nvGrpSpPr>
        <p:grpSpPr>
          <a:xfrm>
            <a:off x="3340935" y="5481458"/>
            <a:ext cx="1592826" cy="1087560"/>
            <a:chOff x="2334644" y="4836342"/>
            <a:chExt cx="1836659" cy="1377495"/>
          </a:xfrm>
        </p:grpSpPr>
        <p:pic>
          <p:nvPicPr>
            <p:cNvPr id="22" name="図 21">
              <a:extLst>
                <a:ext uri="{FF2B5EF4-FFF2-40B4-BE49-F238E27FC236}">
                  <a16:creationId xmlns:a16="http://schemas.microsoft.com/office/drawing/2014/main" id="{173309B5-9713-FFB2-E34C-35FA485BFB28}"/>
                </a:ext>
              </a:extLst>
            </p:cNvPr>
            <p:cNvPicPr>
              <a:picLocks noChangeAspect="1"/>
            </p:cNvPicPr>
            <p:nvPr/>
          </p:nvPicPr>
          <p:blipFill>
            <a:blip r:embed="rId6" cstate="print">
              <a:extLst>
                <a:ext uri="{28A0092B-C50C-407E-A947-70E740481C1C}">
                  <a14:useLocalDpi xmlns:a14="http://schemas.microsoft.com/office/drawing/2010/main" val="0"/>
                </a:ext>
              </a:extLst>
            </a:blip>
            <a:srcRect/>
            <a:stretch/>
          </p:blipFill>
          <p:spPr>
            <a:xfrm>
              <a:off x="2334644" y="4836342"/>
              <a:ext cx="1836659" cy="1377495"/>
            </a:xfrm>
            <a:prstGeom prst="rect">
              <a:avLst/>
            </a:prstGeom>
            <a:ln>
              <a:noFill/>
            </a:ln>
            <a:effectLst>
              <a:softEdge rad="112500"/>
            </a:effectLst>
          </p:spPr>
        </p:pic>
        <p:sp>
          <p:nvSpPr>
            <p:cNvPr id="4" name="楕円 3">
              <a:extLst>
                <a:ext uri="{FF2B5EF4-FFF2-40B4-BE49-F238E27FC236}">
                  <a16:creationId xmlns:a16="http://schemas.microsoft.com/office/drawing/2014/main" id="{ABAEA36F-6AE2-18C3-6F3F-17444825C814}"/>
                </a:ext>
              </a:extLst>
            </p:cNvPr>
            <p:cNvSpPr/>
            <p:nvPr/>
          </p:nvSpPr>
          <p:spPr>
            <a:xfrm>
              <a:off x="2581661" y="4962381"/>
              <a:ext cx="274036" cy="268364"/>
            </a:xfrm>
            <a:prstGeom prst="ellipse">
              <a:avLst/>
            </a:prstGeom>
            <a:solidFill>
              <a:schemeClr val="tx1">
                <a:lumMod val="50000"/>
                <a:lumOff val="50000"/>
                <a:alpha val="80000"/>
              </a:schemeClr>
            </a:soli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 name="楕円 4">
              <a:extLst>
                <a:ext uri="{FF2B5EF4-FFF2-40B4-BE49-F238E27FC236}">
                  <a16:creationId xmlns:a16="http://schemas.microsoft.com/office/drawing/2014/main" id="{4E4FB854-D875-613A-D803-FE8C07C59247}"/>
                </a:ext>
              </a:extLst>
            </p:cNvPr>
            <p:cNvSpPr/>
            <p:nvPr/>
          </p:nvSpPr>
          <p:spPr>
            <a:xfrm>
              <a:off x="2460900" y="5353721"/>
              <a:ext cx="315106" cy="294523"/>
            </a:xfrm>
            <a:prstGeom prst="ellipse">
              <a:avLst/>
            </a:prstGeom>
            <a:solidFill>
              <a:schemeClr val="tx1">
                <a:lumMod val="50000"/>
                <a:lumOff val="50000"/>
                <a:alpha val="80000"/>
              </a:schemeClr>
            </a:soli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楕円 5">
              <a:extLst>
                <a:ext uri="{FF2B5EF4-FFF2-40B4-BE49-F238E27FC236}">
                  <a16:creationId xmlns:a16="http://schemas.microsoft.com/office/drawing/2014/main" id="{139A47CF-19BC-7A1B-5E54-E9ADC09AC5DD}"/>
                </a:ext>
              </a:extLst>
            </p:cNvPr>
            <p:cNvSpPr/>
            <p:nvPr/>
          </p:nvSpPr>
          <p:spPr>
            <a:xfrm>
              <a:off x="3316101" y="5136400"/>
              <a:ext cx="315106" cy="294523"/>
            </a:xfrm>
            <a:prstGeom prst="ellipse">
              <a:avLst/>
            </a:prstGeom>
            <a:solidFill>
              <a:schemeClr val="tx1">
                <a:lumMod val="50000"/>
                <a:lumOff val="50000"/>
                <a:alpha val="80000"/>
              </a:schemeClr>
            </a:soli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grpSp>
      <p:grpSp>
        <p:nvGrpSpPr>
          <p:cNvPr id="50" name="グループ化 49">
            <a:extLst>
              <a:ext uri="{FF2B5EF4-FFF2-40B4-BE49-F238E27FC236}">
                <a16:creationId xmlns:a16="http://schemas.microsoft.com/office/drawing/2014/main" id="{A6EEB363-4D67-D6F2-F3DE-B161BEE247DE}"/>
              </a:ext>
            </a:extLst>
          </p:cNvPr>
          <p:cNvGrpSpPr/>
          <p:nvPr/>
        </p:nvGrpSpPr>
        <p:grpSpPr>
          <a:xfrm>
            <a:off x="5078271" y="3468178"/>
            <a:ext cx="4295630" cy="3075922"/>
            <a:chOff x="5117970" y="273550"/>
            <a:chExt cx="4295630" cy="3075922"/>
          </a:xfrm>
        </p:grpSpPr>
        <p:sp>
          <p:nvSpPr>
            <p:cNvPr id="107" name="正方形/長方形 106">
              <a:extLst>
                <a:ext uri="{FF2B5EF4-FFF2-40B4-BE49-F238E27FC236}">
                  <a16:creationId xmlns:a16="http://schemas.microsoft.com/office/drawing/2014/main" id="{AAC06DBF-5AC8-084C-1911-E36A2B6AB96C}"/>
                </a:ext>
              </a:extLst>
            </p:cNvPr>
            <p:cNvSpPr/>
            <p:nvPr/>
          </p:nvSpPr>
          <p:spPr>
            <a:xfrm>
              <a:off x="5117987" y="328875"/>
              <a:ext cx="2185995" cy="353739"/>
            </a:xfrm>
            <a:prstGeom prst="rect">
              <a:avLst/>
            </a:prstGeom>
            <a:noFill/>
            <a:ln>
              <a:noFill/>
            </a:ln>
          </p:spPr>
          <p:style>
            <a:lnRef idx="1">
              <a:schemeClr val="accent5"/>
            </a:lnRef>
            <a:fillRef idx="2">
              <a:schemeClr val="accent5"/>
            </a:fillRef>
            <a:effectRef idx="1">
              <a:schemeClr val="accent5"/>
            </a:effectRef>
            <a:fontRef idx="minor">
              <a:schemeClr val="dk1"/>
            </a:fontRef>
          </p:style>
          <p:txBody>
            <a:bodyPr anchor="ctr"/>
            <a:lstStyle/>
            <a:p>
              <a:pPr>
                <a:defRPr/>
              </a:pPr>
              <a:r>
                <a:rPr lang="ja-JP" altLang="en-US" sz="1050" b="1" dirty="0">
                  <a:solidFill>
                    <a:srgbClr val="CC9900"/>
                  </a:solidFill>
                  <a:latin typeface="メイリオ" panose="020B0604030504040204" pitchFamily="50" charset="-128"/>
                  <a:ea typeface="メイリオ" panose="020B0604030504040204" pitchFamily="50" charset="-128"/>
                  <a:cs typeface="メイリオ" panose="020B0604030504040204" pitchFamily="50" charset="-128"/>
                </a:rPr>
                <a:t>③ウニ漁の操業日誌による</a:t>
              </a:r>
              <a:endParaRPr lang="en-US" altLang="ja-JP" sz="1050" b="1" dirty="0">
                <a:solidFill>
                  <a:srgbClr val="CC9900"/>
                </a:solidFill>
                <a:latin typeface="メイリオ" panose="020B0604030504040204" pitchFamily="50" charset="-128"/>
                <a:ea typeface="メイリオ" panose="020B0604030504040204" pitchFamily="50" charset="-128"/>
                <a:cs typeface="メイリオ" panose="020B0604030504040204" pitchFamily="50" charset="-128"/>
              </a:endParaRPr>
            </a:p>
            <a:p>
              <a:pPr>
                <a:defRPr/>
              </a:pPr>
              <a:r>
                <a:rPr lang="ja-JP" altLang="en-US" sz="1050" b="1" dirty="0">
                  <a:solidFill>
                    <a:srgbClr val="CC9900"/>
                  </a:solidFill>
                  <a:latin typeface="メイリオ" panose="020B0604030504040204" pitchFamily="50" charset="-128"/>
                  <a:ea typeface="メイリオ" panose="020B0604030504040204" pitchFamily="50" charset="-128"/>
                  <a:cs typeface="メイリオ" panose="020B0604030504040204" pitchFamily="50" charset="-128"/>
                </a:rPr>
                <a:t>　　　　継続的な資源管理の実施</a:t>
              </a:r>
              <a:endParaRPr lang="en-US" altLang="ja-JP" sz="825" b="1" dirty="0">
                <a:solidFill>
                  <a:srgbClr val="CC9900"/>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41" name="正方形/長方形 40">
              <a:extLst>
                <a:ext uri="{FF2B5EF4-FFF2-40B4-BE49-F238E27FC236}">
                  <a16:creationId xmlns:a16="http://schemas.microsoft.com/office/drawing/2014/main" id="{D8907FB5-BBA7-ED75-92BE-1DE130672AE3}"/>
                </a:ext>
              </a:extLst>
            </p:cNvPr>
            <p:cNvSpPr/>
            <p:nvPr/>
          </p:nvSpPr>
          <p:spPr>
            <a:xfrm>
              <a:off x="5117970" y="690239"/>
              <a:ext cx="2185995" cy="834084"/>
            </a:xfrm>
            <a:prstGeom prst="rect">
              <a:avLst/>
            </a:prstGeom>
            <a:noFill/>
            <a:ln>
              <a:noFill/>
            </a:ln>
          </p:spPr>
          <p:style>
            <a:lnRef idx="1">
              <a:schemeClr val="accent5"/>
            </a:lnRef>
            <a:fillRef idx="2">
              <a:schemeClr val="accent5"/>
            </a:fillRef>
            <a:effectRef idx="1">
              <a:schemeClr val="accent5"/>
            </a:effectRef>
            <a:fontRef idx="minor">
              <a:schemeClr val="dk1"/>
            </a:fontRef>
          </p:style>
          <p:txBody>
            <a:bodyPr rIns="81000"/>
            <a:lstStyle/>
            <a:p>
              <a:pPr algn="just">
                <a:lnSpc>
                  <a:spcPts val="1275"/>
                </a:lnSpc>
                <a:defRPr/>
              </a:pPr>
              <a:r>
                <a:rPr lang="ja-JP" altLang="en-US" sz="825" dirty="0">
                  <a:solidFill>
                    <a:srgbClr val="000000">
                      <a:lumMod val="65000"/>
                      <a:lumOff val="35000"/>
                    </a:srgbClr>
                  </a:solidFill>
                  <a:latin typeface="メイリオ" panose="020B0604030504040204" pitchFamily="50" charset="-128"/>
                  <a:ea typeface="メイリオ" panose="020B0604030504040204" pitchFamily="50" charset="-128"/>
                  <a:cs typeface="メイリオ" panose="020B0604030504040204" pitchFamily="50" charset="-128"/>
                </a:rPr>
                <a:t>　</a:t>
              </a:r>
              <a:r>
                <a:rPr lang="ja-JP" altLang="en-US" sz="825"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いぶり中央漁協の潜水漁業部会では、北海道栽培漁業振興公社の助言のもと、日々のウニ漁の操業状況を日誌に記録することで、</a:t>
              </a:r>
              <a:r>
                <a:rPr lang="ja-JP" altLang="ja-JP" sz="825"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水産動物資源の持続的な利用を目指</a:t>
              </a:r>
              <a:r>
                <a:rPr lang="ja-JP" altLang="en-US" sz="825"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すための資源管理を行っています。</a:t>
              </a:r>
              <a:endParaRPr lang="en-US" altLang="ja-JP" sz="825"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endParaRPr>
            </a:p>
            <a:p>
              <a:pPr algn="just">
                <a:lnSpc>
                  <a:spcPts val="1275"/>
                </a:lnSpc>
                <a:defRPr/>
              </a:pPr>
              <a:endParaRPr lang="en-US" altLang="ja-JP" sz="825" dirty="0">
                <a:solidFill>
                  <a:srgbClr val="000000">
                    <a:lumMod val="65000"/>
                    <a:lumOff val="35000"/>
                  </a:srgbClr>
                </a:solidFill>
                <a:latin typeface="メイリオ" panose="020B0604030504040204" pitchFamily="50" charset="-128"/>
                <a:ea typeface="メイリオ" panose="020B0604030504040204" pitchFamily="50" charset="-128"/>
                <a:cs typeface="メイリオ" panose="020B0604030504040204" pitchFamily="50" charset="-128"/>
              </a:endParaRPr>
            </a:p>
          </p:txBody>
        </p:sp>
        <p:grpSp>
          <p:nvGrpSpPr>
            <p:cNvPr id="43" name="グループ化 42">
              <a:extLst>
                <a:ext uri="{FF2B5EF4-FFF2-40B4-BE49-F238E27FC236}">
                  <a16:creationId xmlns:a16="http://schemas.microsoft.com/office/drawing/2014/main" id="{BFC0BF34-99F9-F979-452A-855A28CE84BD}"/>
                </a:ext>
              </a:extLst>
            </p:cNvPr>
            <p:cNvGrpSpPr/>
            <p:nvPr/>
          </p:nvGrpSpPr>
          <p:grpSpPr>
            <a:xfrm>
              <a:off x="7250375" y="273550"/>
              <a:ext cx="2163225" cy="3075174"/>
              <a:chOff x="7911105" y="670963"/>
              <a:chExt cx="2163225" cy="3075174"/>
            </a:xfrm>
          </p:grpSpPr>
          <p:pic>
            <p:nvPicPr>
              <p:cNvPr id="9" name="図 8">
                <a:extLst>
                  <a:ext uri="{FF2B5EF4-FFF2-40B4-BE49-F238E27FC236}">
                    <a16:creationId xmlns:a16="http://schemas.microsoft.com/office/drawing/2014/main" id="{89197EC8-763D-FACB-41A4-1E4990DC7A9D}"/>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l="6140" t="1534" r="511" b="-557"/>
              <a:stretch/>
            </p:blipFill>
            <p:spPr>
              <a:xfrm>
                <a:off x="8252997" y="1073680"/>
                <a:ext cx="1780787" cy="2672457"/>
              </a:xfrm>
              <a:prstGeom prst="rect">
                <a:avLst/>
              </a:prstGeom>
              <a:ln w="3175">
                <a:solidFill>
                  <a:schemeClr val="tx1"/>
                </a:solidFill>
              </a:ln>
              <a:effectLst/>
            </p:spPr>
          </p:pic>
          <p:pic>
            <p:nvPicPr>
              <p:cNvPr id="10" name="図 9">
                <a:extLst>
                  <a:ext uri="{FF2B5EF4-FFF2-40B4-BE49-F238E27FC236}">
                    <a16:creationId xmlns:a16="http://schemas.microsoft.com/office/drawing/2014/main" id="{43607EB2-EC86-31D7-D56D-C4CC271B92EE}"/>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l="4726" t="1465" r="800" b="694"/>
              <a:stretch/>
            </p:blipFill>
            <p:spPr>
              <a:xfrm>
                <a:off x="7963290" y="980923"/>
                <a:ext cx="1811793" cy="2654574"/>
              </a:xfrm>
              <a:prstGeom prst="rect">
                <a:avLst/>
              </a:prstGeom>
              <a:ln w="3175">
                <a:solidFill>
                  <a:schemeClr val="tx1"/>
                </a:solidFill>
              </a:ln>
              <a:effectLst/>
            </p:spPr>
          </p:pic>
          <p:sp>
            <p:nvSpPr>
              <p:cNvPr id="42" name="正方形/長方形 41">
                <a:extLst>
                  <a:ext uri="{FF2B5EF4-FFF2-40B4-BE49-F238E27FC236}">
                    <a16:creationId xmlns:a16="http://schemas.microsoft.com/office/drawing/2014/main" id="{2E52881C-4BF4-694B-4F3F-6158FB319364}"/>
                  </a:ext>
                </a:extLst>
              </p:cNvPr>
              <p:cNvSpPr/>
              <p:nvPr/>
            </p:nvSpPr>
            <p:spPr>
              <a:xfrm>
                <a:off x="7911105" y="670963"/>
                <a:ext cx="2163225" cy="288000"/>
              </a:xfrm>
              <a:prstGeom prst="rect">
                <a:avLst/>
              </a:prstGeom>
              <a:solidFill>
                <a:srgbClr val="5F5F5F">
                  <a:alpha val="60000"/>
                </a:srgbClr>
              </a:solidFill>
              <a:ln>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ja-JP" altLang="en-US" sz="1000" b="1" dirty="0">
                    <a:solidFill>
                      <a:srgbClr val="FFFFFF"/>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ウニ漁の操業日誌</a:t>
                </a:r>
                <a:endParaRPr lang="en-US" altLang="ja-JP" sz="1000" b="1" dirty="0">
                  <a:solidFill>
                    <a:srgbClr val="FFFFFF"/>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p:txBody>
          </p:sp>
        </p:grpSp>
        <p:grpSp>
          <p:nvGrpSpPr>
            <p:cNvPr id="49" name="グループ化 48">
              <a:extLst>
                <a:ext uri="{FF2B5EF4-FFF2-40B4-BE49-F238E27FC236}">
                  <a16:creationId xmlns:a16="http://schemas.microsoft.com/office/drawing/2014/main" id="{27F0A41D-39DF-13FA-0CDE-14BC822493CE}"/>
                </a:ext>
              </a:extLst>
            </p:cNvPr>
            <p:cNvGrpSpPr/>
            <p:nvPr/>
          </p:nvGrpSpPr>
          <p:grpSpPr>
            <a:xfrm>
              <a:off x="5189688" y="1559465"/>
              <a:ext cx="2060687" cy="1790007"/>
              <a:chOff x="5172026" y="1397869"/>
              <a:chExt cx="2060687" cy="1790007"/>
            </a:xfrm>
          </p:grpSpPr>
          <p:pic>
            <p:nvPicPr>
              <p:cNvPr id="47" name="図 46">
                <a:extLst>
                  <a:ext uri="{FF2B5EF4-FFF2-40B4-BE49-F238E27FC236}">
                    <a16:creationId xmlns:a16="http://schemas.microsoft.com/office/drawing/2014/main" id="{4AAA73FA-E679-3092-F5D5-C62271415C69}"/>
                  </a:ext>
                </a:extLst>
              </p:cNvPr>
              <p:cNvPicPr>
                <a:picLocks noChangeAspect="1"/>
              </p:cNvPicPr>
              <p:nvPr/>
            </p:nvPicPr>
            <p:blipFill>
              <a:blip r:embed="rId9" cstate="print">
                <a:extLst>
                  <a:ext uri="{28A0092B-C50C-407E-A947-70E740481C1C}">
                    <a14:useLocalDpi xmlns:a14="http://schemas.microsoft.com/office/drawing/2010/main" val="0"/>
                  </a:ext>
                </a:extLst>
              </a:blip>
              <a:srcRect/>
              <a:stretch/>
            </p:blipFill>
            <p:spPr>
              <a:xfrm>
                <a:off x="5174015" y="1643852"/>
                <a:ext cx="2058698" cy="1544024"/>
              </a:xfrm>
              <a:prstGeom prst="rect">
                <a:avLst/>
              </a:prstGeom>
              <a:ln>
                <a:noFill/>
              </a:ln>
              <a:effectLst>
                <a:softEdge rad="63500"/>
              </a:effectLst>
            </p:spPr>
          </p:pic>
          <p:sp>
            <p:nvSpPr>
              <p:cNvPr id="48" name="正方形/長方形 47">
                <a:extLst>
                  <a:ext uri="{FF2B5EF4-FFF2-40B4-BE49-F238E27FC236}">
                    <a16:creationId xmlns:a16="http://schemas.microsoft.com/office/drawing/2014/main" id="{E762C532-FD1C-9C6F-4C53-11F003F5474D}"/>
                  </a:ext>
                </a:extLst>
              </p:cNvPr>
              <p:cNvSpPr/>
              <p:nvPr/>
            </p:nvSpPr>
            <p:spPr>
              <a:xfrm>
                <a:off x="5172026" y="1397869"/>
                <a:ext cx="2053963" cy="288000"/>
              </a:xfrm>
              <a:prstGeom prst="rect">
                <a:avLst/>
              </a:prstGeom>
              <a:solidFill>
                <a:srgbClr val="5F5F5F">
                  <a:alpha val="60000"/>
                </a:srgbClr>
              </a:solidFill>
              <a:ln>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ja-JP" altLang="en-US" sz="1000" b="1" dirty="0">
                    <a:solidFill>
                      <a:srgbClr val="FFFFFF"/>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ウニ類の計量状況</a:t>
                </a:r>
                <a:endParaRPr lang="en-US" altLang="ja-JP" sz="1000" b="1" dirty="0">
                  <a:solidFill>
                    <a:srgbClr val="FFFFFF"/>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p:txBody>
          </p:sp>
        </p:grpSp>
      </p:grpSp>
      <p:sp>
        <p:nvSpPr>
          <p:cNvPr id="51" name="正方形/長方形 50">
            <a:extLst>
              <a:ext uri="{FF2B5EF4-FFF2-40B4-BE49-F238E27FC236}">
                <a16:creationId xmlns:a16="http://schemas.microsoft.com/office/drawing/2014/main" id="{10AC6B16-64B7-957D-458E-7BF37C802340}"/>
              </a:ext>
            </a:extLst>
          </p:cNvPr>
          <p:cNvSpPr/>
          <p:nvPr/>
        </p:nvSpPr>
        <p:spPr>
          <a:xfrm>
            <a:off x="5110368" y="3457188"/>
            <a:ext cx="4354738" cy="3126689"/>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52" name="グループ化 51">
            <a:extLst>
              <a:ext uri="{FF2B5EF4-FFF2-40B4-BE49-F238E27FC236}">
                <a16:creationId xmlns:a16="http://schemas.microsoft.com/office/drawing/2014/main" id="{5A6FC302-32F1-663A-8138-D88A9C56A546}"/>
              </a:ext>
            </a:extLst>
          </p:cNvPr>
          <p:cNvGrpSpPr/>
          <p:nvPr/>
        </p:nvGrpSpPr>
        <p:grpSpPr>
          <a:xfrm>
            <a:off x="5082142" y="334600"/>
            <a:ext cx="4384226" cy="3088133"/>
            <a:chOff x="5082142" y="334600"/>
            <a:chExt cx="4384226" cy="3088133"/>
          </a:xfrm>
        </p:grpSpPr>
        <p:sp>
          <p:nvSpPr>
            <p:cNvPr id="100" name="正方形/長方形 99">
              <a:extLst>
                <a:ext uri="{FF2B5EF4-FFF2-40B4-BE49-F238E27FC236}">
                  <a16:creationId xmlns:a16="http://schemas.microsoft.com/office/drawing/2014/main" id="{142A3E7B-B3EB-2970-111D-DEB3A38446F6}"/>
                </a:ext>
              </a:extLst>
            </p:cNvPr>
            <p:cNvSpPr/>
            <p:nvPr/>
          </p:nvSpPr>
          <p:spPr>
            <a:xfrm>
              <a:off x="5110368" y="362733"/>
              <a:ext cx="4356000" cy="306000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8" name="図 7">
              <a:extLst>
                <a:ext uri="{FF2B5EF4-FFF2-40B4-BE49-F238E27FC236}">
                  <a16:creationId xmlns:a16="http://schemas.microsoft.com/office/drawing/2014/main" id="{E077D480-F6D8-839F-89B5-024A52635A04}"/>
                </a:ext>
              </a:extLst>
            </p:cNvPr>
            <p:cNvPicPr>
              <a:picLocks noChangeAspect="1"/>
            </p:cNvPicPr>
            <p:nvPr/>
          </p:nvPicPr>
          <p:blipFill rotWithShape="1">
            <a:blip r:embed="rId10" cstate="print">
              <a:extLst>
                <a:ext uri="{28A0092B-C50C-407E-A947-70E740481C1C}">
                  <a14:useLocalDpi xmlns:a14="http://schemas.microsoft.com/office/drawing/2010/main" val="0"/>
                </a:ext>
              </a:extLst>
            </a:blip>
            <a:srcRect b="12068"/>
            <a:stretch/>
          </p:blipFill>
          <p:spPr>
            <a:xfrm>
              <a:off x="7397824" y="2050739"/>
              <a:ext cx="2045954" cy="1349279"/>
            </a:xfrm>
            <a:prstGeom prst="rect">
              <a:avLst/>
            </a:prstGeom>
            <a:ln>
              <a:noFill/>
            </a:ln>
            <a:effectLst>
              <a:softEdge rad="63500"/>
            </a:effectLst>
          </p:spPr>
        </p:pic>
        <p:sp>
          <p:nvSpPr>
            <p:cNvPr id="44" name="正方形/長方形 43">
              <a:extLst>
                <a:ext uri="{FF2B5EF4-FFF2-40B4-BE49-F238E27FC236}">
                  <a16:creationId xmlns:a16="http://schemas.microsoft.com/office/drawing/2014/main" id="{5F4FC283-4643-6A22-207B-FEE865D864F0}"/>
                </a:ext>
              </a:extLst>
            </p:cNvPr>
            <p:cNvSpPr/>
            <p:nvPr/>
          </p:nvSpPr>
          <p:spPr>
            <a:xfrm>
              <a:off x="5082142" y="334600"/>
              <a:ext cx="4174328" cy="353739"/>
            </a:xfrm>
            <a:prstGeom prst="rect">
              <a:avLst/>
            </a:prstGeom>
            <a:noFill/>
            <a:ln>
              <a:noFill/>
            </a:ln>
          </p:spPr>
          <p:style>
            <a:lnRef idx="1">
              <a:schemeClr val="accent5"/>
            </a:lnRef>
            <a:fillRef idx="2">
              <a:schemeClr val="accent5"/>
            </a:fillRef>
            <a:effectRef idx="1">
              <a:schemeClr val="accent5"/>
            </a:effectRef>
            <a:fontRef idx="minor">
              <a:schemeClr val="dk1"/>
            </a:fontRef>
          </p:style>
          <p:txBody>
            <a:bodyPr anchor="ctr"/>
            <a:lstStyle/>
            <a:p>
              <a:pPr>
                <a:defRPr/>
              </a:pPr>
              <a:r>
                <a:rPr lang="ja-JP" altLang="en-US" sz="1050" b="1" dirty="0">
                  <a:solidFill>
                    <a:srgbClr val="CC9900"/>
                  </a:solidFill>
                  <a:latin typeface="メイリオ" panose="020B0604030504040204" pitchFamily="50" charset="-128"/>
                  <a:ea typeface="メイリオ" panose="020B0604030504040204" pitchFamily="50" charset="-128"/>
                  <a:cs typeface="メイリオ" panose="020B0604030504040204" pitchFamily="50" charset="-128"/>
                </a:rPr>
                <a:t>②潜水調査による水産資源（海藻類・ウニ類等）のモニタリング</a:t>
              </a:r>
              <a:endParaRPr lang="en-US" altLang="ja-JP" sz="1050" b="1" dirty="0">
                <a:solidFill>
                  <a:srgbClr val="CC9900"/>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45" name="正方形/長方形 44">
              <a:extLst>
                <a:ext uri="{FF2B5EF4-FFF2-40B4-BE49-F238E27FC236}">
                  <a16:creationId xmlns:a16="http://schemas.microsoft.com/office/drawing/2014/main" id="{CD2BFFA5-75E4-CDE9-2E99-93320CD2D2E5}"/>
                </a:ext>
              </a:extLst>
            </p:cNvPr>
            <p:cNvSpPr/>
            <p:nvPr/>
          </p:nvSpPr>
          <p:spPr>
            <a:xfrm>
              <a:off x="5089130" y="546772"/>
              <a:ext cx="2463438" cy="1676019"/>
            </a:xfrm>
            <a:prstGeom prst="rect">
              <a:avLst/>
            </a:prstGeom>
            <a:noFill/>
            <a:ln>
              <a:noFill/>
            </a:ln>
          </p:spPr>
          <p:style>
            <a:lnRef idx="1">
              <a:schemeClr val="accent5"/>
            </a:lnRef>
            <a:fillRef idx="2">
              <a:schemeClr val="accent5"/>
            </a:fillRef>
            <a:effectRef idx="1">
              <a:schemeClr val="accent5"/>
            </a:effectRef>
            <a:fontRef idx="minor">
              <a:schemeClr val="dk1"/>
            </a:fontRef>
          </p:style>
          <p:txBody>
            <a:bodyPr rIns="81000"/>
            <a:lstStyle/>
            <a:p>
              <a:pPr algn="just">
                <a:lnSpc>
                  <a:spcPts val="1275"/>
                </a:lnSpc>
                <a:defRPr/>
              </a:pPr>
              <a:r>
                <a:rPr lang="ja-JP" altLang="en-US" sz="825"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　人工リーフ周辺では、その造成により周辺海域の水産生物の生態系に及ぼす影響を把握するため、潜水による環境調査</a:t>
              </a:r>
              <a:r>
                <a:rPr lang="en-US" altLang="ja-JP" sz="825" baseline="30000"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a:t>
              </a:r>
              <a:r>
                <a:rPr lang="ja-JP" altLang="en-US" sz="825"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を実施しています。　</a:t>
              </a:r>
              <a:endParaRPr lang="en-US" altLang="ja-JP" sz="825"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endParaRPr>
            </a:p>
            <a:p>
              <a:pPr algn="just">
                <a:lnSpc>
                  <a:spcPts val="1275"/>
                </a:lnSpc>
                <a:defRPr/>
              </a:pPr>
              <a:r>
                <a:rPr lang="ja-JP" altLang="en-US" sz="825"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　環境調査</a:t>
              </a:r>
              <a:r>
                <a:rPr lang="en-US" altLang="ja-JP" sz="825" baseline="30000"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a:t>
              </a:r>
              <a:r>
                <a:rPr lang="ja-JP" altLang="en-US" sz="825"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では、人工リーフに付着する海藻類の生育・分布状況や、ウニ類等の水産有用種の分布状況を継続的にモニタリングしています。　　　</a:t>
              </a:r>
              <a:endParaRPr lang="en-US" altLang="ja-JP" sz="825"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endParaRPr>
            </a:p>
            <a:p>
              <a:pPr algn="just">
                <a:lnSpc>
                  <a:spcPts val="1275"/>
                </a:lnSpc>
                <a:defRPr/>
              </a:pPr>
              <a:r>
                <a:rPr lang="ja-JP" altLang="en-US" sz="825"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　いぶり中央漁協は、潜水漁業部会を立ち上げ、環境調査</a:t>
              </a:r>
              <a:r>
                <a:rPr lang="en-US" altLang="ja-JP" sz="825" baseline="30000"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a:t>
              </a:r>
              <a:r>
                <a:rPr lang="ja-JP" altLang="en-US" sz="825"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の結果をふまえながら藻場やウニ類の適正な資源管理を行っています。</a:t>
              </a:r>
              <a:endParaRPr lang="en-US" altLang="ja-JP" sz="825"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75" name="図 74">
              <a:extLst>
                <a:ext uri="{FF2B5EF4-FFF2-40B4-BE49-F238E27FC236}">
                  <a16:creationId xmlns:a16="http://schemas.microsoft.com/office/drawing/2014/main" id="{EE4A9842-D040-51D6-23AC-E04C6233EBF7}"/>
                </a:ext>
              </a:extLst>
            </p:cNvPr>
            <p:cNvPicPr>
              <a:picLocks noChangeAspect="1"/>
            </p:cNvPicPr>
            <p:nvPr/>
          </p:nvPicPr>
          <p:blipFill rotWithShape="1">
            <a:blip r:embed="rId11" cstate="print">
              <a:extLst>
                <a:ext uri="{28A0092B-C50C-407E-A947-70E740481C1C}">
                  <a14:useLocalDpi xmlns:a14="http://schemas.microsoft.com/office/drawing/2010/main" val="0"/>
                </a:ext>
              </a:extLst>
            </a:blip>
            <a:srcRect t="17389" r="19091" b="8872"/>
            <a:stretch/>
          </p:blipFill>
          <p:spPr>
            <a:xfrm>
              <a:off x="7499304" y="790587"/>
              <a:ext cx="1908000" cy="1304202"/>
            </a:xfrm>
            <a:prstGeom prst="rect">
              <a:avLst/>
            </a:prstGeom>
            <a:effectLst>
              <a:softEdge rad="63500"/>
            </a:effectLst>
          </p:spPr>
        </p:pic>
        <p:sp>
          <p:nvSpPr>
            <p:cNvPr id="46" name="正方形/長方形 45">
              <a:extLst>
                <a:ext uri="{FF2B5EF4-FFF2-40B4-BE49-F238E27FC236}">
                  <a16:creationId xmlns:a16="http://schemas.microsoft.com/office/drawing/2014/main" id="{59A4258F-1F67-7F97-161A-602C1506F818}"/>
                </a:ext>
              </a:extLst>
            </p:cNvPr>
            <p:cNvSpPr/>
            <p:nvPr/>
          </p:nvSpPr>
          <p:spPr>
            <a:xfrm>
              <a:off x="7499304" y="566300"/>
              <a:ext cx="1908000" cy="288000"/>
            </a:xfrm>
            <a:prstGeom prst="rect">
              <a:avLst/>
            </a:prstGeom>
            <a:solidFill>
              <a:srgbClr val="5F5F5F">
                <a:alpha val="60000"/>
              </a:srgbClr>
            </a:solidFill>
            <a:ln>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ja-JP" altLang="en-US" sz="1000" b="1" dirty="0">
                  <a:solidFill>
                    <a:srgbClr val="FFFFFF"/>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潜水調査の実施状況</a:t>
              </a:r>
              <a:endParaRPr lang="en-US" altLang="ja-JP" sz="1000" b="1" dirty="0">
                <a:solidFill>
                  <a:srgbClr val="FFFFFF"/>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p:txBody>
        </p:sp>
      </p:grpSp>
      <p:sp>
        <p:nvSpPr>
          <p:cNvPr id="53" name="正方形/長方形 52">
            <a:extLst>
              <a:ext uri="{FF2B5EF4-FFF2-40B4-BE49-F238E27FC236}">
                <a16:creationId xmlns:a16="http://schemas.microsoft.com/office/drawing/2014/main" id="{59A4258F-1F67-7F97-161A-602C1506F818}"/>
              </a:ext>
            </a:extLst>
          </p:cNvPr>
          <p:cNvSpPr/>
          <p:nvPr/>
        </p:nvSpPr>
        <p:spPr>
          <a:xfrm>
            <a:off x="7512092" y="2050739"/>
            <a:ext cx="1847284" cy="288000"/>
          </a:xfrm>
          <a:prstGeom prst="rect">
            <a:avLst/>
          </a:prstGeom>
          <a:solidFill>
            <a:srgbClr val="5F5F5F">
              <a:alpha val="60000"/>
            </a:srgbClr>
          </a:solidFill>
          <a:ln>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ja-JP" altLang="en-US" sz="1000" b="1" dirty="0">
                <a:solidFill>
                  <a:srgbClr val="FFFFFF"/>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調査で採取したウニ類や藻類</a:t>
            </a:r>
            <a:endParaRPr lang="en-US" altLang="ja-JP" sz="1000" b="1" dirty="0">
              <a:solidFill>
                <a:srgbClr val="FFFFFF"/>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9" name="正方形/長方形 18">
            <a:extLst>
              <a:ext uri="{FF2B5EF4-FFF2-40B4-BE49-F238E27FC236}">
                <a16:creationId xmlns:a16="http://schemas.microsoft.com/office/drawing/2014/main" id="{D5F056EE-A4A8-28CD-2C1D-EB8B14F66B1E}"/>
              </a:ext>
            </a:extLst>
          </p:cNvPr>
          <p:cNvSpPr/>
          <p:nvPr/>
        </p:nvSpPr>
        <p:spPr>
          <a:xfrm>
            <a:off x="2340870" y="6628441"/>
            <a:ext cx="7660795" cy="242468"/>
          </a:xfrm>
          <a:prstGeom prst="rect">
            <a:avLst/>
          </a:prstGeom>
          <a:noFill/>
          <a:ln>
            <a:noFill/>
          </a:ln>
        </p:spPr>
        <p:style>
          <a:lnRef idx="1">
            <a:schemeClr val="accent5"/>
          </a:lnRef>
          <a:fillRef idx="2">
            <a:schemeClr val="accent5"/>
          </a:fillRef>
          <a:effectRef idx="1">
            <a:schemeClr val="accent5"/>
          </a:effectRef>
          <a:fontRef idx="minor">
            <a:schemeClr val="dk1"/>
          </a:fontRef>
        </p:style>
        <p:txBody>
          <a:bodyPr/>
          <a:lstStyle/>
          <a:p>
            <a:pPr algn="just">
              <a:lnSpc>
                <a:spcPts val="1275"/>
              </a:lnSpc>
              <a:defRPr/>
            </a:pPr>
            <a:r>
              <a:rPr lang="en-US" altLang="ja-JP" sz="825"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a:t>
            </a:r>
            <a:r>
              <a:rPr lang="zh-TW" altLang="en-US" sz="825"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出典：</a:t>
            </a:r>
            <a:r>
              <a:rPr lang="ja-JP" altLang="en-US" sz="825"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令和</a:t>
            </a:r>
            <a:r>
              <a:rPr lang="en-US" altLang="ja-JP" sz="825"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4</a:t>
            </a:r>
            <a:r>
              <a:rPr lang="ja-JP" altLang="en-US" sz="825"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年度 </a:t>
            </a:r>
            <a:r>
              <a:rPr lang="zh-TW" altLang="en-US" sz="825"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胆振海岸白老地区外生物環境調査業務 報告書</a:t>
            </a:r>
            <a:r>
              <a:rPr lang="ja-JP" altLang="en-US" sz="825"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．北海道開発局室蘭開発建設部（令和</a:t>
            </a:r>
            <a:r>
              <a:rPr lang="en-US" altLang="ja-JP" sz="825"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5</a:t>
            </a:r>
            <a:r>
              <a:rPr lang="ja-JP" altLang="en-US" sz="825"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年</a:t>
            </a:r>
            <a:r>
              <a:rPr lang="en-US" altLang="ja-JP" sz="825"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3</a:t>
            </a:r>
            <a:r>
              <a:rPr lang="ja-JP" altLang="en-US" sz="825"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月）他（平成</a:t>
            </a:r>
            <a:r>
              <a:rPr lang="en-US" altLang="ja-JP" sz="825"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20</a:t>
            </a:r>
            <a:r>
              <a:rPr lang="ja-JP" altLang="en-US" sz="825"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年以降、継続的に環境調査実施）</a:t>
            </a:r>
            <a:endParaRPr lang="en-US" altLang="ja-JP" sz="825"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54" name="正方形/長方形 53">
            <a:extLst>
              <a:ext uri="{FF2B5EF4-FFF2-40B4-BE49-F238E27FC236}">
                <a16:creationId xmlns:a16="http://schemas.microsoft.com/office/drawing/2014/main" id="{59A4258F-1F67-7F97-161A-602C1506F818}"/>
              </a:ext>
            </a:extLst>
          </p:cNvPr>
          <p:cNvSpPr/>
          <p:nvPr/>
        </p:nvSpPr>
        <p:spPr>
          <a:xfrm>
            <a:off x="5154486" y="2031284"/>
            <a:ext cx="2154033" cy="288000"/>
          </a:xfrm>
          <a:prstGeom prst="rect">
            <a:avLst/>
          </a:prstGeom>
          <a:solidFill>
            <a:srgbClr val="5F5F5F">
              <a:alpha val="60000"/>
            </a:srgbClr>
          </a:solidFill>
          <a:ln>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ja-JP" altLang="en-US" sz="1000" b="1" dirty="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コドラードによる藻類の水中調査</a:t>
            </a:r>
            <a:endParaRPr lang="en-US" altLang="ja-JP" sz="1000" b="1" dirty="0">
              <a:solidFill>
                <a:schemeClr val="bg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55" name="図 54"/>
          <p:cNvPicPr/>
          <p:nvPr/>
        </p:nvPicPr>
        <p:blipFill>
          <a:blip r:embed="rId12"/>
          <a:stretch>
            <a:fillRect/>
          </a:stretch>
        </p:blipFill>
        <p:spPr>
          <a:xfrm>
            <a:off x="5362040" y="2231343"/>
            <a:ext cx="1848636" cy="1224310"/>
          </a:xfrm>
          <a:prstGeom prst="rect">
            <a:avLst/>
          </a:prstGeom>
          <a:effectLst>
            <a:softEdge rad="63500"/>
          </a:effectLst>
        </p:spPr>
      </p:pic>
      <p:pic>
        <p:nvPicPr>
          <p:cNvPr id="2" name="図 1"/>
          <p:cNvPicPr>
            <a:picLocks noChangeAspect="1"/>
          </p:cNvPicPr>
          <p:nvPr/>
        </p:nvPicPr>
        <p:blipFill>
          <a:blip r:embed="rId13"/>
          <a:stretch>
            <a:fillRect/>
          </a:stretch>
        </p:blipFill>
        <p:spPr>
          <a:xfrm>
            <a:off x="2750312" y="2223905"/>
            <a:ext cx="2217026" cy="1595553"/>
          </a:xfrm>
          <a:prstGeom prst="rect">
            <a:avLst/>
          </a:prstGeom>
        </p:spPr>
      </p:pic>
      <p:sp>
        <p:nvSpPr>
          <p:cNvPr id="7" name="正方形/長方形 6">
            <a:extLst>
              <a:ext uri="{FF2B5EF4-FFF2-40B4-BE49-F238E27FC236}">
                <a16:creationId xmlns:a16="http://schemas.microsoft.com/office/drawing/2014/main" id="{245C49EB-234D-0D0D-60F1-1AF1D9AAACE2}"/>
              </a:ext>
            </a:extLst>
          </p:cNvPr>
          <p:cNvSpPr/>
          <p:nvPr/>
        </p:nvSpPr>
        <p:spPr>
          <a:xfrm>
            <a:off x="1989625" y="608975"/>
            <a:ext cx="493574" cy="285750"/>
          </a:xfrm>
          <a:prstGeom prst="rect">
            <a:avLst/>
          </a:prstGeom>
          <a:noFill/>
          <a:ln>
            <a:noFill/>
          </a:ln>
        </p:spPr>
        <p:style>
          <a:lnRef idx="1">
            <a:schemeClr val="accent5"/>
          </a:lnRef>
          <a:fillRef idx="2">
            <a:schemeClr val="accent5"/>
          </a:fillRef>
          <a:effectRef idx="1">
            <a:schemeClr val="accent5"/>
          </a:effectRef>
          <a:fontRef idx="minor">
            <a:schemeClr val="dk1"/>
          </a:fontRef>
        </p:style>
        <p:txBody>
          <a:bodyPr anchor="ctr"/>
          <a:lstStyle/>
          <a:p>
            <a:pPr>
              <a:defRPr/>
            </a:pPr>
            <a:r>
              <a:rPr lang="ja-JP" altLang="en-US" sz="600" b="1" dirty="0">
                <a:solidFill>
                  <a:srgbClr val="CC9900"/>
                </a:solidFill>
                <a:latin typeface="メイリオ" panose="020B0604030504040204" pitchFamily="50" charset="-128"/>
                <a:ea typeface="メイリオ" panose="020B0604030504040204" pitchFamily="50" charset="-128"/>
                <a:cs typeface="メイリオ" panose="020B0604030504040204" pitchFamily="50" charset="-128"/>
              </a:rPr>
              <a:t>いぶり</a:t>
            </a:r>
            <a:endParaRPr lang="en-US" altLang="ja-JP" sz="600" b="1" dirty="0">
              <a:solidFill>
                <a:srgbClr val="CC9900"/>
              </a:solidFill>
              <a:latin typeface="メイリオ" panose="020B0604030504040204" pitchFamily="50" charset="-128"/>
              <a:ea typeface="メイリオ" panose="020B0604030504040204" pitchFamily="50" charset="-128"/>
              <a:cs typeface="メイリオ" panose="020B0604030504040204" pitchFamily="50" charset="-128"/>
            </a:endParaRPr>
          </a:p>
        </p:txBody>
      </p:sp>
    </p:spTree>
    <p:extLst>
      <p:ext uri="{BB962C8B-B14F-4D97-AF65-F5344CB8AC3E}">
        <p14:creationId xmlns:p14="http://schemas.microsoft.com/office/powerpoint/2010/main" val="161860016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5" name="図 74">
            <a:extLst>
              <a:ext uri="{FF2B5EF4-FFF2-40B4-BE49-F238E27FC236}">
                <a16:creationId xmlns:a16="http://schemas.microsoft.com/office/drawing/2014/main" id="{EE4A9842-D040-51D6-23AC-E04C6233EBF7}"/>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t="-319" r="-1019" b="14106"/>
          <a:stretch/>
        </p:blipFill>
        <p:spPr>
          <a:xfrm>
            <a:off x="6711270" y="4752088"/>
            <a:ext cx="2755623" cy="1763806"/>
          </a:xfrm>
          <a:prstGeom prst="rect">
            <a:avLst/>
          </a:prstGeom>
          <a:effectLst>
            <a:softEdge rad="63500"/>
          </a:effectLst>
        </p:spPr>
      </p:pic>
      <p:sp>
        <p:nvSpPr>
          <p:cNvPr id="76" name="タイトル 1">
            <a:extLst>
              <a:ext uri="{FF2B5EF4-FFF2-40B4-BE49-F238E27FC236}">
                <a16:creationId xmlns:a16="http://schemas.microsoft.com/office/drawing/2014/main" id="{22B72937-5E0C-384C-B201-1D74F0A8D961}"/>
              </a:ext>
            </a:extLst>
          </p:cNvPr>
          <p:cNvSpPr txBox="1">
            <a:spLocks/>
          </p:cNvSpPr>
          <p:nvPr/>
        </p:nvSpPr>
        <p:spPr>
          <a:xfrm>
            <a:off x="386453" y="340167"/>
            <a:ext cx="4622402" cy="339128"/>
          </a:xfrm>
          <a:prstGeom prst="rect">
            <a:avLst/>
          </a:prstGeom>
        </p:spPr>
        <p:txBody>
          <a:bodyPr vert="horz" lIns="91440" tIns="45720" rIns="91440" bIns="45720" rtlCol="0" anchor="b">
            <a:normAutofit fontScale="70000" lnSpcReduction="20000"/>
          </a:bodyPr>
          <a:lstStyle>
            <a:lvl1pPr algn="ctr" defTabSz="685800" rtl="0" eaLnBrk="1" latinLnBrk="0" hangingPunct="1">
              <a:lnSpc>
                <a:spcPct val="90000"/>
              </a:lnSpc>
              <a:spcBef>
                <a:spcPct val="0"/>
              </a:spcBef>
              <a:buNone/>
              <a:defRPr kumimoji="1" sz="4500" kern="1200">
                <a:solidFill>
                  <a:schemeClr val="tx1"/>
                </a:solidFill>
                <a:latin typeface="+mj-lt"/>
                <a:ea typeface="+mj-ea"/>
                <a:cs typeface="+mj-cs"/>
              </a:defRPr>
            </a:lvl1pPr>
          </a:lstStyle>
          <a:p>
            <a:pPr algn="l"/>
            <a:r>
              <a:rPr lang="ja-JP" altLang="en-US" sz="1500" dirty="0">
                <a:solidFill>
                  <a:schemeClr val="bg1"/>
                </a:solidFill>
              </a:rPr>
              <a:t>胆振海岸における藻場つくり活動：</a:t>
            </a:r>
            <a:r>
              <a:rPr lang="ja-JP" altLang="en-US" sz="1500" dirty="0">
                <a:solidFill>
                  <a:schemeClr val="bg1"/>
                </a:solidFill>
                <a:sym typeface="Wingdings" panose="05000000000000000000" pitchFamily="2" charset="2"/>
              </a:rPr>
              <a:t>（公社）</a:t>
            </a:r>
            <a:r>
              <a:rPr lang="ja-JP" altLang="en-US" sz="1500" dirty="0">
                <a:solidFill>
                  <a:schemeClr val="bg1"/>
                </a:solidFill>
              </a:rPr>
              <a:t>北海道栽培漁業振興公社</a:t>
            </a:r>
          </a:p>
        </p:txBody>
      </p:sp>
      <p:sp>
        <p:nvSpPr>
          <p:cNvPr id="82" name="正方形/長方形 81">
            <a:extLst>
              <a:ext uri="{FF2B5EF4-FFF2-40B4-BE49-F238E27FC236}">
                <a16:creationId xmlns:a16="http://schemas.microsoft.com/office/drawing/2014/main" id="{D3968240-5DA5-9242-C2AD-D08C23B1714A}"/>
              </a:ext>
            </a:extLst>
          </p:cNvPr>
          <p:cNvSpPr/>
          <p:nvPr/>
        </p:nvSpPr>
        <p:spPr>
          <a:xfrm>
            <a:off x="460573" y="923799"/>
            <a:ext cx="4492427" cy="1393107"/>
          </a:xfrm>
          <a:prstGeom prst="rect">
            <a:avLst/>
          </a:prstGeom>
          <a:noFill/>
          <a:ln>
            <a:noFill/>
          </a:ln>
        </p:spPr>
        <p:style>
          <a:lnRef idx="1">
            <a:schemeClr val="accent5"/>
          </a:lnRef>
          <a:fillRef idx="2">
            <a:schemeClr val="accent5"/>
          </a:fillRef>
          <a:effectRef idx="1">
            <a:schemeClr val="accent5"/>
          </a:effectRef>
          <a:fontRef idx="minor">
            <a:schemeClr val="dk1"/>
          </a:fontRef>
        </p:style>
        <p:txBody>
          <a:bodyPr/>
          <a:lstStyle/>
          <a:p>
            <a:pPr algn="just">
              <a:lnSpc>
                <a:spcPts val="1275"/>
              </a:lnSpc>
              <a:defRPr/>
            </a:pPr>
            <a:r>
              <a:rPr lang="ja-JP" altLang="en-US" sz="825" dirty="0">
                <a:solidFill>
                  <a:schemeClr val="tx1">
                    <a:lumMod val="65000"/>
                    <a:lumOff val="35000"/>
                  </a:schemeClr>
                </a:solidFill>
                <a:latin typeface="メイリオ" panose="020B0604030504040204" pitchFamily="50" charset="-128"/>
                <a:ea typeface="メイリオ" panose="020B0604030504040204" pitchFamily="50" charset="-128"/>
                <a:cs typeface="メイリオ" panose="020B0604030504040204" pitchFamily="50" charset="-128"/>
              </a:rPr>
              <a:t>　</a:t>
            </a:r>
            <a:r>
              <a:rPr lang="ja-JP" altLang="en-US" sz="825"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（公社）</a:t>
            </a:r>
            <a:r>
              <a:rPr lang="zh-TW" altLang="en-US" sz="825"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北海道栽培漁業振興公社</a:t>
            </a:r>
            <a:r>
              <a:rPr lang="ja-JP" altLang="en-US" sz="825"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（以下、栽培公社）は、昭和</a:t>
            </a:r>
            <a:r>
              <a:rPr lang="en-US" altLang="ja-JP" sz="825"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54</a:t>
            </a:r>
            <a:r>
              <a:rPr lang="ja-JP" altLang="en-US" sz="825"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年</a:t>
            </a:r>
            <a:r>
              <a:rPr lang="en-US" altLang="ja-JP" sz="825"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10</a:t>
            </a:r>
            <a:r>
              <a:rPr lang="ja-JP" altLang="en-US" sz="825"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月に設立して以来、北海道における沿岸漁業の振興発展を図るため、栽培漁業を積極的に推進するとともに、水産資源の維持培養並びにその生息環境の保全に取り組み、もって国民生活に不可欠な水産物の安定供給と漁村の健全な発展に資することを目的に活動しています。</a:t>
            </a:r>
            <a:endParaRPr lang="en-US" altLang="ja-JP" sz="825"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endParaRPr>
          </a:p>
          <a:p>
            <a:pPr algn="just">
              <a:lnSpc>
                <a:spcPts val="1275"/>
              </a:lnSpc>
              <a:defRPr/>
            </a:pPr>
            <a:r>
              <a:rPr lang="ja-JP" altLang="en-US" sz="825"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　栽培公社はいぶり中央漁業協同組合と連携し、藻場の保全及びウニ類の漁獲に関して潜水漁業部会への助言、取組活動への協力を行っているほか、藻場のドローン調査を実施しています。また、同地域における白老町環境町民会議の活動にも協力し、環境学習活動も行っています。</a:t>
            </a:r>
            <a:endParaRPr lang="en-US" altLang="ja-JP" sz="825" dirty="0">
              <a:solidFill>
                <a:schemeClr val="tx1"/>
              </a:solidFill>
              <a:highlight>
                <a:srgbClr val="FFFF00"/>
              </a:highlight>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88" name="図 87">
            <a:extLst>
              <a:ext uri="{FF2B5EF4-FFF2-40B4-BE49-F238E27FC236}">
                <a16:creationId xmlns:a16="http://schemas.microsoft.com/office/drawing/2014/main" id="{62C7F002-DA7C-16E9-DB8B-64EBE5AD3F78}"/>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p:blipFill>
        <p:spPr>
          <a:xfrm>
            <a:off x="2861180" y="4912150"/>
            <a:ext cx="2175933" cy="1631949"/>
          </a:xfrm>
          <a:prstGeom prst="rect">
            <a:avLst/>
          </a:prstGeom>
          <a:effectLst>
            <a:softEdge rad="63500"/>
          </a:effectLst>
        </p:spPr>
      </p:pic>
      <p:sp>
        <p:nvSpPr>
          <p:cNvPr id="99" name="正方形/長方形 98">
            <a:extLst>
              <a:ext uri="{FF2B5EF4-FFF2-40B4-BE49-F238E27FC236}">
                <a16:creationId xmlns:a16="http://schemas.microsoft.com/office/drawing/2014/main" id="{CDEFDD7C-B1FE-2741-396F-8D8E3D568DC7}"/>
              </a:ext>
            </a:extLst>
          </p:cNvPr>
          <p:cNvSpPr/>
          <p:nvPr/>
        </p:nvSpPr>
        <p:spPr>
          <a:xfrm>
            <a:off x="377625" y="313900"/>
            <a:ext cx="9184924" cy="6325482"/>
          </a:xfrm>
          <a:prstGeom prst="rect">
            <a:avLst/>
          </a:prstGeom>
          <a:noFill/>
          <a:ln w="381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78" name="正方形/長方形 77">
            <a:extLst>
              <a:ext uri="{FF2B5EF4-FFF2-40B4-BE49-F238E27FC236}">
                <a16:creationId xmlns:a16="http://schemas.microsoft.com/office/drawing/2014/main" id="{8DDFE51C-8C9D-D760-213E-7F0FF8A58DFA}"/>
              </a:ext>
            </a:extLst>
          </p:cNvPr>
          <p:cNvSpPr/>
          <p:nvPr/>
        </p:nvSpPr>
        <p:spPr>
          <a:xfrm>
            <a:off x="382011" y="712474"/>
            <a:ext cx="3389889" cy="285750"/>
          </a:xfrm>
          <a:prstGeom prst="rect">
            <a:avLst/>
          </a:prstGeom>
          <a:noFill/>
          <a:ln>
            <a:noFill/>
          </a:ln>
        </p:spPr>
        <p:style>
          <a:lnRef idx="1">
            <a:schemeClr val="accent5"/>
          </a:lnRef>
          <a:fillRef idx="2">
            <a:schemeClr val="accent5"/>
          </a:fillRef>
          <a:effectRef idx="1">
            <a:schemeClr val="accent5"/>
          </a:effectRef>
          <a:fontRef idx="minor">
            <a:schemeClr val="dk1"/>
          </a:fontRef>
        </p:style>
        <p:txBody>
          <a:bodyPr anchor="ctr"/>
          <a:lstStyle/>
          <a:p>
            <a:pPr>
              <a:defRPr/>
            </a:pPr>
            <a:r>
              <a:rPr lang="ja-JP" altLang="en-US" sz="1050" b="1" dirty="0">
                <a:solidFill>
                  <a:srgbClr val="CC9900"/>
                </a:solidFill>
                <a:latin typeface="メイリオ" panose="020B0604030504040204" pitchFamily="50" charset="-128"/>
                <a:ea typeface="メイリオ" panose="020B0604030504040204" pitchFamily="50" charset="-128"/>
                <a:cs typeface="メイリオ" panose="020B0604030504040204" pitchFamily="50" charset="-128"/>
              </a:rPr>
              <a:t>公益社団法人　北海道</a:t>
            </a:r>
            <a:r>
              <a:rPr lang="zh-TW" altLang="en-US" sz="1050" b="1" dirty="0">
                <a:solidFill>
                  <a:srgbClr val="CC9900"/>
                </a:solidFill>
                <a:latin typeface="メイリオ" panose="020B0604030504040204" pitchFamily="50" charset="-128"/>
                <a:ea typeface="メイリオ" panose="020B0604030504040204" pitchFamily="50" charset="-128"/>
                <a:cs typeface="メイリオ" panose="020B0604030504040204" pitchFamily="50" charset="-128"/>
              </a:rPr>
              <a:t>栽培</a:t>
            </a:r>
            <a:r>
              <a:rPr lang="ja-JP" altLang="en-US" sz="1050" b="1" dirty="0">
                <a:solidFill>
                  <a:srgbClr val="CC9900"/>
                </a:solidFill>
                <a:latin typeface="メイリオ" panose="020B0604030504040204" pitchFamily="50" charset="-128"/>
                <a:ea typeface="メイリオ" panose="020B0604030504040204" pitchFamily="50" charset="-128"/>
                <a:cs typeface="メイリオ" panose="020B0604030504040204" pitchFamily="50" charset="-128"/>
              </a:rPr>
              <a:t>漁業</a:t>
            </a:r>
            <a:r>
              <a:rPr lang="zh-TW" altLang="en-US" sz="1050" b="1" dirty="0">
                <a:solidFill>
                  <a:srgbClr val="CC9900"/>
                </a:solidFill>
                <a:latin typeface="メイリオ" panose="020B0604030504040204" pitchFamily="50" charset="-128"/>
                <a:ea typeface="メイリオ" panose="020B0604030504040204" pitchFamily="50" charset="-128"/>
                <a:cs typeface="メイリオ" panose="020B0604030504040204" pitchFamily="50" charset="-128"/>
              </a:rPr>
              <a:t>振興公社</a:t>
            </a:r>
            <a:r>
              <a:rPr lang="ja-JP" altLang="en-US" sz="1050" b="1" dirty="0">
                <a:solidFill>
                  <a:srgbClr val="CC9900"/>
                </a:solidFill>
                <a:latin typeface="メイリオ" panose="020B0604030504040204" pitchFamily="50" charset="-128"/>
                <a:ea typeface="メイリオ" panose="020B0604030504040204" pitchFamily="50" charset="-128"/>
                <a:cs typeface="メイリオ" panose="020B0604030504040204" pitchFamily="50" charset="-128"/>
              </a:rPr>
              <a:t>の概要</a:t>
            </a:r>
            <a:endParaRPr lang="en-US" altLang="ja-JP" sz="1050" b="1" dirty="0">
              <a:solidFill>
                <a:srgbClr val="CC9900"/>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5" name="正方形/長方形 4">
            <a:extLst>
              <a:ext uri="{FF2B5EF4-FFF2-40B4-BE49-F238E27FC236}">
                <a16:creationId xmlns:a16="http://schemas.microsoft.com/office/drawing/2014/main" id="{32956120-F85E-AD9F-1A6C-14A6A328A69A}"/>
              </a:ext>
            </a:extLst>
          </p:cNvPr>
          <p:cNvSpPr/>
          <p:nvPr/>
        </p:nvSpPr>
        <p:spPr>
          <a:xfrm>
            <a:off x="494408" y="1829734"/>
            <a:ext cx="4939274" cy="538816"/>
          </a:xfrm>
          <a:prstGeom prst="rect">
            <a:avLst/>
          </a:prstGeom>
          <a:noFill/>
          <a:ln>
            <a:noFill/>
          </a:ln>
        </p:spPr>
        <p:style>
          <a:lnRef idx="1">
            <a:schemeClr val="accent5"/>
          </a:lnRef>
          <a:fillRef idx="2">
            <a:schemeClr val="accent5"/>
          </a:fillRef>
          <a:effectRef idx="1">
            <a:schemeClr val="accent5"/>
          </a:effectRef>
          <a:fontRef idx="minor">
            <a:schemeClr val="dk1"/>
          </a:fontRef>
        </p:style>
        <p:txBody>
          <a:bodyPr rIns="81000"/>
          <a:lstStyle/>
          <a:p>
            <a:pPr algn="just">
              <a:lnSpc>
                <a:spcPts val="1275"/>
              </a:lnSpc>
              <a:defRPr/>
            </a:pPr>
            <a:r>
              <a:rPr lang="ja-JP" altLang="en-US" sz="825" dirty="0">
                <a:solidFill>
                  <a:srgbClr val="000000">
                    <a:lumMod val="65000"/>
                    <a:lumOff val="35000"/>
                  </a:srgbClr>
                </a:solidFill>
                <a:latin typeface="メイリオ" panose="020B0604030504040204" pitchFamily="50" charset="-128"/>
                <a:ea typeface="メイリオ" panose="020B0604030504040204" pitchFamily="50" charset="-128"/>
                <a:cs typeface="メイリオ" panose="020B0604030504040204" pitchFamily="50" charset="-128"/>
              </a:rPr>
              <a:t>　</a:t>
            </a:r>
          </a:p>
        </p:txBody>
      </p:sp>
      <p:sp>
        <p:nvSpPr>
          <p:cNvPr id="6" name="正方形/長方形 5">
            <a:extLst>
              <a:ext uri="{FF2B5EF4-FFF2-40B4-BE49-F238E27FC236}">
                <a16:creationId xmlns:a16="http://schemas.microsoft.com/office/drawing/2014/main" id="{CA9A9281-D469-53B0-A8D5-30BD9B2AF2CE}"/>
              </a:ext>
            </a:extLst>
          </p:cNvPr>
          <p:cNvSpPr/>
          <p:nvPr/>
        </p:nvSpPr>
        <p:spPr>
          <a:xfrm>
            <a:off x="439106" y="2316907"/>
            <a:ext cx="4638630" cy="4227192"/>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正方形/長方形 6">
            <a:extLst>
              <a:ext uri="{FF2B5EF4-FFF2-40B4-BE49-F238E27FC236}">
                <a16:creationId xmlns:a16="http://schemas.microsoft.com/office/drawing/2014/main" id="{1356A691-8CE4-89EF-F6E7-9758E473024F}"/>
              </a:ext>
            </a:extLst>
          </p:cNvPr>
          <p:cNvSpPr/>
          <p:nvPr/>
        </p:nvSpPr>
        <p:spPr>
          <a:xfrm>
            <a:off x="434890" y="2340021"/>
            <a:ext cx="4537335" cy="325148"/>
          </a:xfrm>
          <a:prstGeom prst="rect">
            <a:avLst/>
          </a:prstGeom>
          <a:noFill/>
          <a:ln>
            <a:noFill/>
          </a:ln>
        </p:spPr>
        <p:style>
          <a:lnRef idx="1">
            <a:schemeClr val="accent5"/>
          </a:lnRef>
          <a:fillRef idx="2">
            <a:schemeClr val="accent5"/>
          </a:fillRef>
          <a:effectRef idx="1">
            <a:schemeClr val="accent5"/>
          </a:effectRef>
          <a:fontRef idx="minor">
            <a:schemeClr val="dk1"/>
          </a:fontRef>
        </p:style>
        <p:txBody>
          <a:bodyPr anchor="ctr"/>
          <a:lstStyle/>
          <a:p>
            <a:pPr>
              <a:defRPr/>
            </a:pPr>
            <a:r>
              <a:rPr lang="ja-JP" altLang="en-US" sz="1050" b="1" dirty="0">
                <a:solidFill>
                  <a:srgbClr val="CC9900"/>
                </a:solidFill>
                <a:latin typeface="メイリオ" panose="020B0604030504040204" pitchFamily="50" charset="-128"/>
                <a:ea typeface="メイリオ" panose="020B0604030504040204" pitchFamily="50" charset="-128"/>
                <a:cs typeface="メイリオ" panose="020B0604030504040204" pitchFamily="50" charset="-128"/>
              </a:rPr>
              <a:t>①いぶり中央漁業協同組合 潜水漁業部会への資源管理に関する助言</a:t>
            </a:r>
            <a:endParaRPr lang="en-US" altLang="ja-JP" sz="825" b="1" strike="dblStrike" dirty="0">
              <a:solidFill>
                <a:srgbClr val="CC9900"/>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8" name="正方形/長方形 7">
            <a:extLst>
              <a:ext uri="{FF2B5EF4-FFF2-40B4-BE49-F238E27FC236}">
                <a16:creationId xmlns:a16="http://schemas.microsoft.com/office/drawing/2014/main" id="{35DD0139-B8DA-D1BC-27FA-36E788E99210}"/>
              </a:ext>
            </a:extLst>
          </p:cNvPr>
          <p:cNvSpPr/>
          <p:nvPr/>
        </p:nvSpPr>
        <p:spPr>
          <a:xfrm>
            <a:off x="5077737" y="3176535"/>
            <a:ext cx="3922290" cy="325148"/>
          </a:xfrm>
          <a:prstGeom prst="rect">
            <a:avLst/>
          </a:prstGeom>
          <a:noFill/>
          <a:ln>
            <a:noFill/>
          </a:ln>
        </p:spPr>
        <p:style>
          <a:lnRef idx="1">
            <a:schemeClr val="accent5"/>
          </a:lnRef>
          <a:fillRef idx="2">
            <a:schemeClr val="accent5"/>
          </a:fillRef>
          <a:effectRef idx="1">
            <a:schemeClr val="accent5"/>
          </a:effectRef>
          <a:fontRef idx="minor">
            <a:schemeClr val="dk1"/>
          </a:fontRef>
        </p:style>
        <p:txBody>
          <a:bodyPr anchor="ctr"/>
          <a:lstStyle/>
          <a:p>
            <a:pPr>
              <a:defRPr/>
            </a:pPr>
            <a:r>
              <a:rPr lang="ja-JP" altLang="en-US" sz="1050" b="1" dirty="0">
                <a:solidFill>
                  <a:srgbClr val="CC9900"/>
                </a:solidFill>
                <a:latin typeface="メイリオ" panose="020B0604030504040204" pitchFamily="50" charset="-128"/>
                <a:ea typeface="メイリオ" panose="020B0604030504040204" pitchFamily="50" charset="-128"/>
                <a:cs typeface="メイリオ" panose="020B0604030504040204" pitchFamily="50" charset="-128"/>
              </a:rPr>
              <a:t>③しらおい夏の海塾（環境教育）での活動状況</a:t>
            </a:r>
            <a:endParaRPr lang="en-US" altLang="ja-JP" sz="825" b="1" dirty="0">
              <a:solidFill>
                <a:srgbClr val="CC9900"/>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9" name="正方形/長方形 8">
            <a:extLst>
              <a:ext uri="{FF2B5EF4-FFF2-40B4-BE49-F238E27FC236}">
                <a16:creationId xmlns:a16="http://schemas.microsoft.com/office/drawing/2014/main" id="{7D5777FD-B164-EC12-A3E8-17FBEC7FADF4}"/>
              </a:ext>
            </a:extLst>
          </p:cNvPr>
          <p:cNvSpPr/>
          <p:nvPr/>
        </p:nvSpPr>
        <p:spPr>
          <a:xfrm>
            <a:off x="5143570" y="3186855"/>
            <a:ext cx="4362012" cy="3357244"/>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正方形/長方形 9">
            <a:extLst>
              <a:ext uri="{FF2B5EF4-FFF2-40B4-BE49-F238E27FC236}">
                <a16:creationId xmlns:a16="http://schemas.microsoft.com/office/drawing/2014/main" id="{7E223B4A-5B2B-6D6E-72F9-B5DAF331FA27}"/>
              </a:ext>
            </a:extLst>
          </p:cNvPr>
          <p:cNvSpPr/>
          <p:nvPr/>
        </p:nvSpPr>
        <p:spPr>
          <a:xfrm>
            <a:off x="5108658" y="3399025"/>
            <a:ext cx="4358235" cy="710140"/>
          </a:xfrm>
          <a:prstGeom prst="rect">
            <a:avLst/>
          </a:prstGeom>
          <a:noFill/>
          <a:ln>
            <a:noFill/>
          </a:ln>
        </p:spPr>
        <p:style>
          <a:lnRef idx="1">
            <a:schemeClr val="accent5"/>
          </a:lnRef>
          <a:fillRef idx="2">
            <a:schemeClr val="accent5"/>
          </a:fillRef>
          <a:effectRef idx="1">
            <a:schemeClr val="accent5"/>
          </a:effectRef>
          <a:fontRef idx="minor">
            <a:schemeClr val="dk1"/>
          </a:fontRef>
        </p:style>
        <p:txBody>
          <a:bodyPr rIns="81000"/>
          <a:lstStyle/>
          <a:p>
            <a:pPr algn="just">
              <a:lnSpc>
                <a:spcPts val="1275"/>
              </a:lnSpc>
              <a:defRPr/>
            </a:pPr>
            <a:r>
              <a:rPr lang="ja-JP" altLang="en-US" sz="825" dirty="0">
                <a:solidFill>
                  <a:srgbClr val="000000">
                    <a:lumMod val="65000"/>
                    <a:lumOff val="35000"/>
                  </a:srgbClr>
                </a:solidFill>
                <a:latin typeface="メイリオ" panose="020B0604030504040204" pitchFamily="50" charset="-128"/>
                <a:ea typeface="メイリオ" panose="020B0604030504040204" pitchFamily="50" charset="-128"/>
                <a:cs typeface="メイリオ" panose="020B0604030504040204" pitchFamily="50" charset="-128"/>
              </a:rPr>
              <a:t>　</a:t>
            </a:r>
            <a:r>
              <a:rPr lang="ja-JP" altLang="en-US" sz="825"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栽培公社は、環境団体の白老町環境町民会議が夏休み期間中に白老町内の小学生を対象に開催する、海を教材として「水環境」について学習する環境教室「</a:t>
            </a:r>
            <a:r>
              <a:rPr lang="ja-JP" altLang="en-US" sz="825" dirty="0" err="1">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しら</a:t>
            </a:r>
            <a:r>
              <a:rPr lang="ja-JP" altLang="en-US" sz="825"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おい夏の海塾」に協力し、海の生き物とのふれあいから地元の海域環境を身近に感じる場を提供する活動を継続しています。</a:t>
            </a:r>
          </a:p>
        </p:txBody>
      </p:sp>
      <p:sp>
        <p:nvSpPr>
          <p:cNvPr id="12" name="正方形/長方形 11">
            <a:extLst>
              <a:ext uri="{FF2B5EF4-FFF2-40B4-BE49-F238E27FC236}">
                <a16:creationId xmlns:a16="http://schemas.microsoft.com/office/drawing/2014/main" id="{1FF2F75B-5C7F-A813-B924-738E95159137}"/>
              </a:ext>
            </a:extLst>
          </p:cNvPr>
          <p:cNvSpPr/>
          <p:nvPr/>
        </p:nvSpPr>
        <p:spPr>
          <a:xfrm>
            <a:off x="5077736" y="367474"/>
            <a:ext cx="2821663" cy="325148"/>
          </a:xfrm>
          <a:prstGeom prst="rect">
            <a:avLst/>
          </a:prstGeom>
          <a:noFill/>
          <a:ln>
            <a:noFill/>
          </a:ln>
        </p:spPr>
        <p:style>
          <a:lnRef idx="1">
            <a:schemeClr val="accent5"/>
          </a:lnRef>
          <a:fillRef idx="2">
            <a:schemeClr val="accent5"/>
          </a:fillRef>
          <a:effectRef idx="1">
            <a:schemeClr val="accent5"/>
          </a:effectRef>
          <a:fontRef idx="minor">
            <a:schemeClr val="dk1"/>
          </a:fontRef>
        </p:style>
        <p:txBody>
          <a:bodyPr anchor="ctr"/>
          <a:lstStyle/>
          <a:p>
            <a:pPr>
              <a:defRPr/>
            </a:pPr>
            <a:r>
              <a:rPr lang="ja-JP" altLang="en-US" sz="1050" b="1" dirty="0">
                <a:solidFill>
                  <a:srgbClr val="CC9900"/>
                </a:solidFill>
                <a:latin typeface="メイリオ" panose="020B0604030504040204" pitchFamily="50" charset="-128"/>
                <a:ea typeface="メイリオ" panose="020B0604030504040204" pitchFamily="50" charset="-128"/>
                <a:cs typeface="メイリオ" panose="020B0604030504040204" pitchFamily="50" charset="-128"/>
              </a:rPr>
              <a:t>②ドローン調査による藻場分布状況の把握</a:t>
            </a:r>
            <a:endParaRPr lang="en-US" altLang="ja-JP" sz="1050" b="1" dirty="0">
              <a:solidFill>
                <a:srgbClr val="CC9900"/>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5" name="正方形/長方形 14">
            <a:extLst>
              <a:ext uri="{FF2B5EF4-FFF2-40B4-BE49-F238E27FC236}">
                <a16:creationId xmlns:a16="http://schemas.microsoft.com/office/drawing/2014/main" id="{5188B8DB-9ABB-B05C-110E-C05610C461CB}"/>
              </a:ext>
            </a:extLst>
          </p:cNvPr>
          <p:cNvSpPr/>
          <p:nvPr/>
        </p:nvSpPr>
        <p:spPr>
          <a:xfrm>
            <a:off x="5143571" y="362734"/>
            <a:ext cx="4362012" cy="2766777"/>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83" name="図 82">
            <a:extLst>
              <a:ext uri="{FF2B5EF4-FFF2-40B4-BE49-F238E27FC236}">
                <a16:creationId xmlns:a16="http://schemas.microsoft.com/office/drawing/2014/main" id="{2DE13701-4633-39AB-C4C4-32323AC633A9}"/>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p:blipFill>
        <p:spPr>
          <a:xfrm>
            <a:off x="494408" y="4058011"/>
            <a:ext cx="2515492" cy="1886618"/>
          </a:xfrm>
          <a:prstGeom prst="rect">
            <a:avLst/>
          </a:prstGeom>
          <a:effectLst>
            <a:softEdge rad="63500"/>
          </a:effectLst>
        </p:spPr>
      </p:pic>
      <p:sp>
        <p:nvSpPr>
          <p:cNvPr id="3" name="正方形/長方形 2">
            <a:extLst>
              <a:ext uri="{FF2B5EF4-FFF2-40B4-BE49-F238E27FC236}">
                <a16:creationId xmlns:a16="http://schemas.microsoft.com/office/drawing/2014/main" id="{64C74013-D580-FB60-4776-EFC545C5CBC5}"/>
              </a:ext>
            </a:extLst>
          </p:cNvPr>
          <p:cNvSpPr/>
          <p:nvPr/>
        </p:nvSpPr>
        <p:spPr>
          <a:xfrm>
            <a:off x="494408" y="3776176"/>
            <a:ext cx="4416260" cy="288000"/>
          </a:xfrm>
          <a:prstGeom prst="rect">
            <a:avLst/>
          </a:prstGeom>
          <a:solidFill>
            <a:srgbClr val="5F5F5F">
              <a:alpha val="60000"/>
            </a:srgbClr>
          </a:solidFill>
          <a:ln>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ja-JP" altLang="en-US" sz="1000" b="1" dirty="0">
                <a:solidFill>
                  <a:srgbClr val="FFFFFF"/>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潜水漁業部会への情報提供の状況</a:t>
            </a:r>
            <a:endParaRPr lang="en-US" altLang="ja-JP" sz="1000" b="1" dirty="0">
              <a:solidFill>
                <a:srgbClr val="FFFFFF"/>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4" name="正方形/長方形 3">
            <a:extLst>
              <a:ext uri="{FF2B5EF4-FFF2-40B4-BE49-F238E27FC236}">
                <a16:creationId xmlns:a16="http://schemas.microsoft.com/office/drawing/2014/main" id="{66B70BD3-FD20-CC1D-4520-EA4F9BF90446}"/>
              </a:ext>
            </a:extLst>
          </p:cNvPr>
          <p:cNvSpPr/>
          <p:nvPr/>
        </p:nvSpPr>
        <p:spPr>
          <a:xfrm>
            <a:off x="5166509" y="4070648"/>
            <a:ext cx="4300383" cy="288000"/>
          </a:xfrm>
          <a:prstGeom prst="rect">
            <a:avLst/>
          </a:prstGeom>
          <a:solidFill>
            <a:srgbClr val="5F5F5F">
              <a:alpha val="60000"/>
            </a:srgbClr>
          </a:solidFill>
          <a:ln>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ja-JP" altLang="en-US" sz="1000" b="1" dirty="0">
                <a:solidFill>
                  <a:srgbClr val="FFFFFF"/>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しらおい夏の海塾の活動状況</a:t>
            </a:r>
            <a:endParaRPr lang="en-US" altLang="ja-JP" sz="1000" b="1" dirty="0">
              <a:solidFill>
                <a:srgbClr val="FFFFFF"/>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17" name="図 16" descr="山々の黒い影&#10;&#10;中程度の精度で自動的に生成された説明">
            <a:extLst>
              <a:ext uri="{FF2B5EF4-FFF2-40B4-BE49-F238E27FC236}">
                <a16:creationId xmlns:a16="http://schemas.microsoft.com/office/drawing/2014/main" id="{FBF5ACA7-1C15-C5A5-0B8B-D938FB946F66}"/>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228318" y="1869638"/>
            <a:ext cx="2239999" cy="1260000"/>
          </a:xfrm>
          <a:prstGeom prst="rect">
            <a:avLst/>
          </a:prstGeom>
          <a:effectLst>
            <a:softEdge rad="63500"/>
          </a:effectLst>
        </p:spPr>
      </p:pic>
      <p:pic>
        <p:nvPicPr>
          <p:cNvPr id="19" name="図 18" descr="海に浮かぶ島&#10;&#10;中程度の精度で自動的に生成された説明">
            <a:extLst>
              <a:ext uri="{FF2B5EF4-FFF2-40B4-BE49-F238E27FC236}">
                <a16:creationId xmlns:a16="http://schemas.microsoft.com/office/drawing/2014/main" id="{E79103EA-76C4-E112-3007-11CB00ACF633}"/>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r="9669"/>
          <a:stretch/>
        </p:blipFill>
        <p:spPr>
          <a:xfrm>
            <a:off x="7229117" y="525396"/>
            <a:ext cx="2239200" cy="1394384"/>
          </a:xfrm>
          <a:prstGeom prst="rect">
            <a:avLst/>
          </a:prstGeom>
          <a:effectLst>
            <a:softEdge rad="63500"/>
          </a:effectLst>
        </p:spPr>
      </p:pic>
      <p:sp>
        <p:nvSpPr>
          <p:cNvPr id="25" name="正方形/長方形 24">
            <a:extLst>
              <a:ext uri="{FF2B5EF4-FFF2-40B4-BE49-F238E27FC236}">
                <a16:creationId xmlns:a16="http://schemas.microsoft.com/office/drawing/2014/main" id="{A19A3D67-A4CD-E4CC-5E68-ADDAFA30A29F}"/>
              </a:ext>
            </a:extLst>
          </p:cNvPr>
          <p:cNvSpPr/>
          <p:nvPr/>
        </p:nvSpPr>
        <p:spPr>
          <a:xfrm>
            <a:off x="5114701" y="595896"/>
            <a:ext cx="2182197" cy="1105444"/>
          </a:xfrm>
          <a:prstGeom prst="rect">
            <a:avLst/>
          </a:prstGeom>
          <a:noFill/>
          <a:ln>
            <a:noFill/>
          </a:ln>
        </p:spPr>
        <p:style>
          <a:lnRef idx="1">
            <a:schemeClr val="accent5"/>
          </a:lnRef>
          <a:fillRef idx="2">
            <a:schemeClr val="accent5"/>
          </a:fillRef>
          <a:effectRef idx="1">
            <a:schemeClr val="accent5"/>
          </a:effectRef>
          <a:fontRef idx="minor">
            <a:schemeClr val="dk1"/>
          </a:fontRef>
        </p:style>
        <p:txBody>
          <a:bodyPr rIns="81000"/>
          <a:lstStyle/>
          <a:p>
            <a:pPr algn="just">
              <a:lnSpc>
                <a:spcPts val="1275"/>
              </a:lnSpc>
              <a:defRPr/>
            </a:pPr>
            <a:r>
              <a:rPr lang="ja-JP" altLang="en-US" sz="825" dirty="0">
                <a:solidFill>
                  <a:srgbClr val="FF0000"/>
                </a:solidFill>
                <a:latin typeface="メイリオ" panose="020B0604030504040204" pitchFamily="50" charset="-128"/>
                <a:ea typeface="メイリオ" panose="020B0604030504040204" pitchFamily="50" charset="-128"/>
                <a:cs typeface="メイリオ" panose="020B0604030504040204" pitchFamily="50" charset="-128"/>
              </a:rPr>
              <a:t>　</a:t>
            </a:r>
            <a:r>
              <a:rPr lang="ja-JP" altLang="en-US" sz="825"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栽培公社は、いぶり中央漁業協同組合に協力し、ドローン調査により人工リーフの藻場の分布状況を把握しています。</a:t>
            </a:r>
            <a:endParaRPr lang="en-US" altLang="ja-JP" sz="825"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endParaRPr>
          </a:p>
          <a:p>
            <a:pPr algn="just">
              <a:lnSpc>
                <a:spcPts val="1275"/>
              </a:lnSpc>
              <a:defRPr/>
            </a:pPr>
            <a:r>
              <a:rPr lang="ja-JP" altLang="en-US" sz="825"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　ドローン調査結果から、各人工リーフの天端を覆うように海藻類が繁茂している状況が確認されました。</a:t>
            </a:r>
            <a:endParaRPr lang="en-US" altLang="ja-JP" sz="825"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26" name="正方形/長方形 25">
            <a:extLst>
              <a:ext uri="{FF2B5EF4-FFF2-40B4-BE49-F238E27FC236}">
                <a16:creationId xmlns:a16="http://schemas.microsoft.com/office/drawing/2014/main" id="{4AC76BC2-A482-6A71-C4B2-3B8A1D31261B}"/>
              </a:ext>
            </a:extLst>
          </p:cNvPr>
          <p:cNvSpPr/>
          <p:nvPr/>
        </p:nvSpPr>
        <p:spPr>
          <a:xfrm>
            <a:off x="5166510" y="1628994"/>
            <a:ext cx="2086763" cy="288000"/>
          </a:xfrm>
          <a:prstGeom prst="rect">
            <a:avLst/>
          </a:prstGeom>
          <a:solidFill>
            <a:srgbClr val="5F5F5F">
              <a:alpha val="60000"/>
            </a:srgbClr>
          </a:solidFill>
          <a:ln>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ja-JP" altLang="en-US" sz="1000" b="1" dirty="0">
                <a:solidFill>
                  <a:srgbClr val="FFFFFF"/>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ドローン調査実施状況</a:t>
            </a:r>
            <a:endParaRPr lang="en-US" altLang="ja-JP" sz="1000" b="1" dirty="0">
              <a:solidFill>
                <a:srgbClr val="FFFFFF"/>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27" name="テキスト ボックス 26">
            <a:extLst>
              <a:ext uri="{FF2B5EF4-FFF2-40B4-BE49-F238E27FC236}">
                <a16:creationId xmlns:a16="http://schemas.microsoft.com/office/drawing/2014/main" id="{C1773329-7CC5-BFD5-CA7B-6018DA35BAAF}"/>
              </a:ext>
            </a:extLst>
          </p:cNvPr>
          <p:cNvSpPr txBox="1"/>
          <p:nvPr/>
        </p:nvSpPr>
        <p:spPr>
          <a:xfrm>
            <a:off x="7830477" y="2848717"/>
            <a:ext cx="1636416" cy="288000"/>
          </a:xfrm>
          <a:prstGeom prst="rect">
            <a:avLst/>
          </a:prstGeom>
          <a:noFill/>
          <a:ln>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ja-JP"/>
            </a:defPPr>
            <a:lvl1pPr algn="ctr">
              <a:defRPr sz="1050" b="1">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defRPr>
            </a:lvl1pPr>
          </a:lstStyle>
          <a:p>
            <a:pPr algn="ctr">
              <a:defRPr/>
            </a:pPr>
            <a:r>
              <a:rPr lang="ja-JP" altLang="en-US" sz="800" b="0" dirty="0">
                <a:solidFill>
                  <a:srgbClr val="FFFFFF"/>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人工リーフの</a:t>
            </a:r>
            <a:r>
              <a:rPr lang="ja-JP" altLang="en-US" sz="800" b="0" dirty="0">
                <a:solidFill>
                  <a:srgbClr val="FFFFFF"/>
                </a:solidFill>
              </a:rPr>
              <a:t>海藻</a:t>
            </a:r>
            <a:r>
              <a:rPr lang="ja-JP" altLang="en-US" sz="800" b="0" dirty="0">
                <a:solidFill>
                  <a:srgbClr val="FFFFFF"/>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類の分布状況</a:t>
            </a:r>
          </a:p>
        </p:txBody>
      </p:sp>
      <p:sp>
        <p:nvSpPr>
          <p:cNvPr id="14" name="正方形/長方形 13">
            <a:extLst>
              <a:ext uri="{FF2B5EF4-FFF2-40B4-BE49-F238E27FC236}">
                <a16:creationId xmlns:a16="http://schemas.microsoft.com/office/drawing/2014/main" id="{D4ABC1AE-CB99-9346-8748-8D0286321383}"/>
              </a:ext>
            </a:extLst>
          </p:cNvPr>
          <p:cNvSpPr/>
          <p:nvPr/>
        </p:nvSpPr>
        <p:spPr>
          <a:xfrm>
            <a:off x="2340870" y="6628441"/>
            <a:ext cx="7660795" cy="242468"/>
          </a:xfrm>
          <a:prstGeom prst="rect">
            <a:avLst/>
          </a:prstGeom>
          <a:noFill/>
          <a:ln>
            <a:noFill/>
          </a:ln>
        </p:spPr>
        <p:style>
          <a:lnRef idx="1">
            <a:schemeClr val="accent5"/>
          </a:lnRef>
          <a:fillRef idx="2">
            <a:schemeClr val="accent5"/>
          </a:fillRef>
          <a:effectRef idx="1">
            <a:schemeClr val="accent5"/>
          </a:effectRef>
          <a:fontRef idx="minor">
            <a:schemeClr val="dk1"/>
          </a:fontRef>
        </p:style>
        <p:txBody>
          <a:bodyPr/>
          <a:lstStyle/>
          <a:p>
            <a:pPr algn="just">
              <a:lnSpc>
                <a:spcPts val="1275"/>
              </a:lnSpc>
              <a:defRPr/>
            </a:pPr>
            <a:r>
              <a:rPr lang="en-US" altLang="ja-JP" sz="825"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a:t>
            </a:r>
            <a:r>
              <a:rPr lang="zh-TW" altLang="en-US" sz="825"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出典：</a:t>
            </a:r>
            <a:r>
              <a:rPr lang="ja-JP" altLang="en-US" sz="825"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令和</a:t>
            </a:r>
            <a:r>
              <a:rPr lang="en-US" altLang="ja-JP" sz="825"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4</a:t>
            </a:r>
            <a:r>
              <a:rPr lang="ja-JP" altLang="en-US" sz="825"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年度 </a:t>
            </a:r>
            <a:r>
              <a:rPr lang="zh-TW" altLang="en-US" sz="825"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胆振海岸白老地区外生物環境調査業務 報告書</a:t>
            </a:r>
            <a:r>
              <a:rPr lang="ja-JP" altLang="en-US" sz="825"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．北海道開発局室蘭開発建設部（令和</a:t>
            </a:r>
            <a:r>
              <a:rPr lang="en-US" altLang="ja-JP" sz="825"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5</a:t>
            </a:r>
            <a:r>
              <a:rPr lang="ja-JP" altLang="en-US" sz="825"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年</a:t>
            </a:r>
            <a:r>
              <a:rPr lang="en-US" altLang="ja-JP" sz="825"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3</a:t>
            </a:r>
            <a:r>
              <a:rPr lang="ja-JP" altLang="en-US" sz="825"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月）他（平成</a:t>
            </a:r>
            <a:r>
              <a:rPr lang="en-US" altLang="ja-JP" sz="825"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20</a:t>
            </a:r>
            <a:r>
              <a:rPr lang="ja-JP" altLang="en-US" sz="825"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年以降、継続的に環境調査実施）</a:t>
            </a:r>
            <a:endParaRPr lang="en-US" altLang="ja-JP" sz="825"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18" name="図 17" descr="海の波&#10;&#10;自動的に生成された説明">
            <a:extLst>
              <a:ext uri="{FF2B5EF4-FFF2-40B4-BE49-F238E27FC236}">
                <a16:creationId xmlns:a16="http://schemas.microsoft.com/office/drawing/2014/main" id="{0C40FB31-5FE6-9C5B-5D0B-21BF3853963E}"/>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5136694" y="1869638"/>
            <a:ext cx="2156737" cy="1260000"/>
          </a:xfrm>
          <a:prstGeom prst="rect">
            <a:avLst/>
          </a:prstGeom>
          <a:effectLst>
            <a:softEdge rad="63500"/>
          </a:effectLst>
        </p:spPr>
      </p:pic>
      <p:sp>
        <p:nvSpPr>
          <p:cNvPr id="20" name="テキスト ボックス 19">
            <a:extLst>
              <a:ext uri="{FF2B5EF4-FFF2-40B4-BE49-F238E27FC236}">
                <a16:creationId xmlns:a16="http://schemas.microsoft.com/office/drawing/2014/main" id="{96CEC778-69F0-E514-6388-885B5B6BAA19}"/>
              </a:ext>
            </a:extLst>
          </p:cNvPr>
          <p:cNvSpPr txBox="1"/>
          <p:nvPr/>
        </p:nvSpPr>
        <p:spPr>
          <a:xfrm>
            <a:off x="7929074" y="1619553"/>
            <a:ext cx="1552998" cy="288000"/>
          </a:xfrm>
          <a:prstGeom prst="rect">
            <a:avLst/>
          </a:prstGeom>
          <a:noFill/>
          <a:ln>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ja-JP"/>
            </a:defPPr>
            <a:lvl1pPr algn="ctr">
              <a:defRPr sz="1050" b="1">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defRPr>
            </a:lvl1pPr>
          </a:lstStyle>
          <a:p>
            <a:pPr algn="ctr">
              <a:defRPr/>
            </a:pPr>
            <a:r>
              <a:rPr lang="ja-JP" altLang="en-US" sz="800" b="0" dirty="0">
                <a:solidFill>
                  <a:srgbClr val="FFFFFF"/>
                </a:solidFill>
              </a:rPr>
              <a:t>上空から撮影した人工リーフ</a:t>
            </a:r>
            <a:endParaRPr lang="ja-JP" altLang="en-US" sz="800" b="0" dirty="0">
              <a:solidFill>
                <a:srgbClr val="FFFFFF"/>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21" name="テキスト ボックス 20">
            <a:extLst>
              <a:ext uri="{FF2B5EF4-FFF2-40B4-BE49-F238E27FC236}">
                <a16:creationId xmlns:a16="http://schemas.microsoft.com/office/drawing/2014/main" id="{6D6D8136-BD4E-6B0D-E3BC-62C9C5432357}"/>
              </a:ext>
            </a:extLst>
          </p:cNvPr>
          <p:cNvSpPr txBox="1"/>
          <p:nvPr/>
        </p:nvSpPr>
        <p:spPr>
          <a:xfrm>
            <a:off x="5418266" y="2841511"/>
            <a:ext cx="1879033" cy="288000"/>
          </a:xfrm>
          <a:prstGeom prst="rect">
            <a:avLst/>
          </a:prstGeom>
          <a:noFill/>
          <a:ln>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ja-JP"/>
            </a:defPPr>
            <a:lvl1pPr algn="ctr">
              <a:defRPr sz="1050" b="1">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defRPr>
            </a:lvl1pPr>
          </a:lstStyle>
          <a:p>
            <a:pPr>
              <a:defRPr/>
            </a:pPr>
            <a:r>
              <a:rPr lang="ja-JP" altLang="en-US" sz="800" b="0" dirty="0">
                <a:solidFill>
                  <a:srgbClr val="FFFFFF"/>
                </a:solidFill>
              </a:rPr>
              <a:t>人工リーフに着生した海藻類の状況</a:t>
            </a:r>
            <a:endParaRPr lang="ja-JP" altLang="en-US" sz="800" b="0" dirty="0">
              <a:solidFill>
                <a:srgbClr val="FFFFFF"/>
              </a:solidFill>
              <a:effectLst>
                <a:outerShdw blurRad="38100" dist="38100" dir="2700000" algn="tl">
                  <a:srgbClr val="000000">
                    <a:alpha val="43137"/>
                  </a:srgbClr>
                </a:outerShdw>
              </a:effectLst>
            </a:endParaRPr>
          </a:p>
        </p:txBody>
      </p:sp>
      <p:sp>
        <p:nvSpPr>
          <p:cNvPr id="31" name="正方形/長方形 30">
            <a:extLst>
              <a:ext uri="{FF2B5EF4-FFF2-40B4-BE49-F238E27FC236}">
                <a16:creationId xmlns:a16="http://schemas.microsoft.com/office/drawing/2014/main" id="{F2ED00C1-75D7-33A4-653F-5B1DAB55C06F}"/>
              </a:ext>
            </a:extLst>
          </p:cNvPr>
          <p:cNvSpPr/>
          <p:nvPr/>
        </p:nvSpPr>
        <p:spPr>
          <a:xfrm>
            <a:off x="445982" y="2589814"/>
            <a:ext cx="4618000" cy="1194092"/>
          </a:xfrm>
          <a:prstGeom prst="rect">
            <a:avLst/>
          </a:prstGeom>
          <a:noFill/>
          <a:ln>
            <a:noFill/>
          </a:ln>
        </p:spPr>
        <p:style>
          <a:lnRef idx="1">
            <a:schemeClr val="accent5"/>
          </a:lnRef>
          <a:fillRef idx="2">
            <a:schemeClr val="accent5"/>
          </a:fillRef>
          <a:effectRef idx="1">
            <a:schemeClr val="accent5"/>
          </a:effectRef>
          <a:fontRef idx="minor">
            <a:schemeClr val="dk1"/>
          </a:fontRef>
        </p:style>
        <p:txBody>
          <a:bodyPr/>
          <a:lstStyle/>
          <a:p>
            <a:pPr algn="just">
              <a:lnSpc>
                <a:spcPts val="1275"/>
              </a:lnSpc>
              <a:defRPr/>
            </a:pPr>
            <a:r>
              <a:rPr lang="ja-JP" altLang="en-US" sz="825" dirty="0">
                <a:solidFill>
                  <a:srgbClr val="FF0000"/>
                </a:solidFill>
                <a:latin typeface="メイリオ" panose="020B0604030504040204" pitchFamily="50" charset="-128"/>
                <a:ea typeface="メイリオ" panose="020B0604030504040204" pitchFamily="50" charset="-128"/>
                <a:cs typeface="メイリオ" panose="020B0604030504040204" pitchFamily="50" charset="-128"/>
              </a:rPr>
              <a:t>　</a:t>
            </a:r>
            <a:r>
              <a:rPr lang="ja-JP" altLang="en-US" sz="825"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栽培公社は人工リーフ周辺における環境調査</a:t>
            </a:r>
            <a:r>
              <a:rPr lang="en-US" altLang="ja-JP" sz="825" baseline="30000"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a:t>
            </a:r>
            <a:r>
              <a:rPr lang="ja-JP" altLang="en-US" sz="825"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の結果を踏まえ、水産資源の維持並びにその生息環境の保全に関する豊富な知見により、人工リーフの藻場が持続的かつ適切に保全されるよう、ウニ類の漁獲を行う人工リーフの優先順位の設定や、ウニ類の食害による磯焼けの発生回避やエゾバフンウニの実入り（歩留まり）の改善のため、エゾバフンウニと比べて摂餌圧の高いキタムラサキウニの積極的な駆除の提案など、潜水漁業部会に対して情報提供やアドバイスを実施しています。</a:t>
            </a:r>
            <a:endParaRPr lang="en-US" altLang="ja-JP" sz="825" dirty="0">
              <a:solidFill>
                <a:schemeClr val="tx1"/>
              </a:solidFill>
              <a:highlight>
                <a:srgbClr val="FFFF00"/>
              </a:highlight>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11" name="図 10"/>
          <p:cNvPicPr>
            <a:picLocks noChangeAspect="1"/>
          </p:cNvPicPr>
          <p:nvPr/>
        </p:nvPicPr>
        <p:blipFill rotWithShape="1">
          <a:blip r:embed="rId8"/>
          <a:srcRect t="10566" b="16785"/>
          <a:stretch/>
        </p:blipFill>
        <p:spPr>
          <a:xfrm>
            <a:off x="5166511" y="4427837"/>
            <a:ext cx="2211286" cy="1204867"/>
          </a:xfrm>
          <a:prstGeom prst="rect">
            <a:avLst/>
          </a:prstGeom>
          <a:effectLst>
            <a:softEdge rad="63500"/>
          </a:effectLst>
        </p:spPr>
      </p:pic>
      <p:grpSp>
        <p:nvGrpSpPr>
          <p:cNvPr id="13" name="グループ化 12">
            <a:extLst>
              <a:ext uri="{FF2B5EF4-FFF2-40B4-BE49-F238E27FC236}">
                <a16:creationId xmlns:a16="http://schemas.microsoft.com/office/drawing/2014/main" id="{2D9C8FC5-F187-F89A-085A-6215CAEC3CE9}"/>
              </a:ext>
            </a:extLst>
          </p:cNvPr>
          <p:cNvGrpSpPr/>
          <p:nvPr/>
        </p:nvGrpSpPr>
        <p:grpSpPr>
          <a:xfrm>
            <a:off x="343451" y="340166"/>
            <a:ext cx="4933399" cy="414487"/>
            <a:chOff x="343451" y="340166"/>
            <a:chExt cx="4933399" cy="414487"/>
          </a:xfrm>
        </p:grpSpPr>
        <p:sp>
          <p:nvSpPr>
            <p:cNvPr id="22" name="正方形/長方形 21">
              <a:extLst>
                <a:ext uri="{FF2B5EF4-FFF2-40B4-BE49-F238E27FC236}">
                  <a16:creationId xmlns:a16="http://schemas.microsoft.com/office/drawing/2014/main" id="{B69A5615-F07E-C501-3A32-FB680BB804A6}"/>
                </a:ext>
              </a:extLst>
            </p:cNvPr>
            <p:cNvSpPr/>
            <p:nvPr/>
          </p:nvSpPr>
          <p:spPr>
            <a:xfrm>
              <a:off x="440894" y="362733"/>
              <a:ext cx="4648236" cy="333345"/>
            </a:xfrm>
            <a:prstGeom prst="rect">
              <a:avLst/>
            </a:prstGeom>
            <a:solidFill>
              <a:srgbClr val="0000FF"/>
            </a:solid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3" name="タイトル 1">
              <a:extLst>
                <a:ext uri="{FF2B5EF4-FFF2-40B4-BE49-F238E27FC236}">
                  <a16:creationId xmlns:a16="http://schemas.microsoft.com/office/drawing/2014/main" id="{C571AF49-F2DB-6194-7E4F-680651A63821}"/>
                </a:ext>
              </a:extLst>
            </p:cNvPr>
            <p:cNvSpPr txBox="1">
              <a:spLocks/>
            </p:cNvSpPr>
            <p:nvPr/>
          </p:nvSpPr>
          <p:spPr>
            <a:xfrm>
              <a:off x="343451" y="340166"/>
              <a:ext cx="4933399" cy="414487"/>
            </a:xfrm>
            <a:prstGeom prst="rect">
              <a:avLst/>
            </a:prstGeom>
          </p:spPr>
          <p:txBody>
            <a:bodyPr vert="horz" lIns="91440" tIns="45720" rIns="91440" bIns="45720" rtlCol="0" anchor="b">
              <a:noAutofit/>
            </a:bodyPr>
            <a:lstStyle>
              <a:lvl1pPr algn="ctr" defTabSz="685800" rtl="0" eaLnBrk="1" latinLnBrk="0" hangingPunct="1">
                <a:lnSpc>
                  <a:spcPct val="90000"/>
                </a:lnSpc>
                <a:spcBef>
                  <a:spcPct val="0"/>
                </a:spcBef>
                <a:buNone/>
                <a:defRPr kumimoji="1" sz="4500" kern="1200">
                  <a:solidFill>
                    <a:schemeClr val="tx1"/>
                  </a:solidFill>
                  <a:latin typeface="+mj-lt"/>
                  <a:ea typeface="+mj-ea"/>
                  <a:cs typeface="+mj-cs"/>
                </a:defRPr>
              </a:lvl1pPr>
            </a:lstStyle>
            <a:p>
              <a:pPr algn="l"/>
              <a:r>
                <a:rPr lang="en-US" altLang="ja-JP" sz="1100" dirty="0">
                  <a:solidFill>
                    <a:schemeClr val="bg1"/>
                  </a:solidFill>
                  <a:latin typeface="HG創英角ｺﾞｼｯｸUB" panose="020B0909000000000000" pitchFamily="49" charset="-128"/>
                  <a:ea typeface="HG創英角ｺﾞｼｯｸUB" panose="020B0909000000000000" pitchFamily="49" charset="-128"/>
                </a:rPr>
                <a:t>【</a:t>
              </a:r>
              <a:r>
                <a:rPr lang="ja-JP" altLang="en-US" sz="1100" dirty="0">
                  <a:solidFill>
                    <a:schemeClr val="bg1"/>
                  </a:solidFill>
                  <a:latin typeface="HG創英角ｺﾞｼｯｸUB" panose="020B0909000000000000" pitchFamily="49" charset="-128"/>
                  <a:ea typeface="HG創英角ｺﾞｼｯｸUB" panose="020B0909000000000000" pitchFamily="49" charset="-128"/>
                </a:rPr>
                <a:t>北海道白老町 いぶり海岸の人工リーフにおける藻場つくりと漁業振興</a:t>
              </a:r>
              <a:r>
                <a:rPr lang="en-US" altLang="ja-JP" sz="1100" dirty="0">
                  <a:solidFill>
                    <a:schemeClr val="bg1"/>
                  </a:solidFill>
                  <a:latin typeface="HG創英角ｺﾞｼｯｸUB" panose="020B0909000000000000" pitchFamily="49" charset="-128"/>
                  <a:ea typeface="HG創英角ｺﾞｼｯｸUB" panose="020B0909000000000000" pitchFamily="49" charset="-128"/>
                </a:rPr>
                <a:t>】</a:t>
              </a:r>
            </a:p>
            <a:p>
              <a:pPr algn="l"/>
              <a:r>
                <a:rPr lang="ja-JP" altLang="en-US" sz="1100" dirty="0">
                  <a:solidFill>
                    <a:schemeClr val="bg1"/>
                  </a:solidFill>
                </a:rPr>
                <a:t>　公益社団法人　北海道栽培漁業振興公社</a:t>
              </a:r>
            </a:p>
          </p:txBody>
        </p:sp>
      </p:grpSp>
    </p:spTree>
    <p:extLst>
      <p:ext uri="{BB962C8B-B14F-4D97-AF65-F5344CB8AC3E}">
        <p14:creationId xmlns:p14="http://schemas.microsoft.com/office/powerpoint/2010/main" val="220469399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 name="正方形/長方形 81">
            <a:extLst>
              <a:ext uri="{FF2B5EF4-FFF2-40B4-BE49-F238E27FC236}">
                <a16:creationId xmlns:a16="http://schemas.microsoft.com/office/drawing/2014/main" id="{D3968240-5DA5-9242-C2AD-D08C23B1714A}"/>
              </a:ext>
            </a:extLst>
          </p:cNvPr>
          <p:cNvSpPr/>
          <p:nvPr/>
        </p:nvSpPr>
        <p:spPr>
          <a:xfrm>
            <a:off x="1950980" y="738240"/>
            <a:ext cx="4282004" cy="918997"/>
          </a:xfrm>
          <a:prstGeom prst="rect">
            <a:avLst/>
          </a:prstGeom>
          <a:noFill/>
          <a:ln>
            <a:noFill/>
          </a:ln>
        </p:spPr>
        <p:style>
          <a:lnRef idx="1">
            <a:schemeClr val="accent5"/>
          </a:lnRef>
          <a:fillRef idx="2">
            <a:schemeClr val="accent5"/>
          </a:fillRef>
          <a:effectRef idx="1">
            <a:schemeClr val="accent5"/>
          </a:effectRef>
          <a:fontRef idx="minor">
            <a:schemeClr val="dk1"/>
          </a:fontRef>
        </p:style>
        <p:txBody>
          <a:bodyPr/>
          <a:lstStyle/>
          <a:p>
            <a:pPr>
              <a:lnSpc>
                <a:spcPts val="1275"/>
              </a:lnSpc>
              <a:defRPr/>
            </a:pPr>
            <a:r>
              <a:rPr lang="ja-JP" altLang="en-US" sz="825"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　白老町環境町民会議は、白老町の環境保全と創造を目的に平成２０年７月に発足しました。当会議は発足以降、胆振海岸において毎年５月から１２月に清掃活動や環境教育、地元小学校が実施する海岸清掃への協力を継続的に取り組んでおります。</a:t>
            </a:r>
            <a:endParaRPr lang="en-US" altLang="ja-JP" sz="825"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endParaRPr>
          </a:p>
          <a:p>
            <a:pPr>
              <a:lnSpc>
                <a:spcPts val="1275"/>
              </a:lnSpc>
              <a:defRPr/>
            </a:pPr>
            <a:r>
              <a:rPr lang="ja-JP" altLang="en-US" sz="825"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　平成２９年３月に北海道で初となる海岸協力団体にも指定されました。</a:t>
            </a:r>
            <a:endParaRPr lang="en-US" altLang="ja-JP" sz="825"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endParaRPr>
          </a:p>
          <a:p>
            <a:pPr>
              <a:lnSpc>
                <a:spcPts val="1275"/>
              </a:lnSpc>
              <a:defRPr/>
            </a:pPr>
            <a:r>
              <a:rPr lang="ja-JP" altLang="en-US" sz="825"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また、平成３０年６月には、北海道では５年ぶりとなる海岸功労者表彰を受賞しました。</a:t>
            </a:r>
            <a:endParaRPr lang="en-US" altLang="ja-JP" sz="825"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57" name="図 56">
            <a:extLst>
              <a:ext uri="{FF2B5EF4-FFF2-40B4-BE49-F238E27FC236}">
                <a16:creationId xmlns:a16="http://schemas.microsoft.com/office/drawing/2014/main" id="{5141EA61-E188-9C59-82E1-00A08A1AE8E4}"/>
              </a:ext>
            </a:extLst>
          </p:cNvPr>
          <p:cNvPicPr>
            <a:picLocks noChangeAspect="1"/>
          </p:cNvPicPr>
          <p:nvPr/>
        </p:nvPicPr>
        <p:blipFill rotWithShape="1">
          <a:blip r:embed="rId2"/>
          <a:srcRect l="15285" t="18501" r="30551" b="31651"/>
          <a:stretch/>
        </p:blipFill>
        <p:spPr>
          <a:xfrm>
            <a:off x="3499978" y="4644393"/>
            <a:ext cx="2701637" cy="1864800"/>
          </a:xfrm>
          <a:prstGeom prst="rect">
            <a:avLst/>
          </a:prstGeom>
          <a:effectLst>
            <a:softEdge rad="101600"/>
          </a:effectLst>
        </p:spPr>
      </p:pic>
      <p:grpSp>
        <p:nvGrpSpPr>
          <p:cNvPr id="60" name="グループ化 59">
            <a:extLst>
              <a:ext uri="{FF2B5EF4-FFF2-40B4-BE49-F238E27FC236}">
                <a16:creationId xmlns:a16="http://schemas.microsoft.com/office/drawing/2014/main" id="{22F6FBF7-FBBF-CE15-C78F-4E472F350E6C}"/>
              </a:ext>
            </a:extLst>
          </p:cNvPr>
          <p:cNvGrpSpPr/>
          <p:nvPr/>
        </p:nvGrpSpPr>
        <p:grpSpPr>
          <a:xfrm>
            <a:off x="44708" y="2263112"/>
            <a:ext cx="3277059" cy="1645457"/>
            <a:chOff x="93887" y="2420370"/>
            <a:chExt cx="3277059" cy="1645457"/>
          </a:xfrm>
        </p:grpSpPr>
        <p:grpSp>
          <p:nvGrpSpPr>
            <p:cNvPr id="61" name="グループ化 60">
              <a:extLst>
                <a:ext uri="{FF2B5EF4-FFF2-40B4-BE49-F238E27FC236}">
                  <a16:creationId xmlns:a16="http://schemas.microsoft.com/office/drawing/2014/main" id="{55A6F4C4-4857-96DC-5CAC-4BABCB7408BF}"/>
                </a:ext>
              </a:extLst>
            </p:cNvPr>
            <p:cNvGrpSpPr/>
            <p:nvPr/>
          </p:nvGrpSpPr>
          <p:grpSpPr>
            <a:xfrm>
              <a:off x="93887" y="2420370"/>
              <a:ext cx="3277059" cy="1645457"/>
              <a:chOff x="966281" y="3088131"/>
              <a:chExt cx="2573271" cy="1292075"/>
            </a:xfrm>
          </p:grpSpPr>
          <p:pic>
            <p:nvPicPr>
              <p:cNvPr id="64" name="図 63">
                <a:extLst>
                  <a:ext uri="{FF2B5EF4-FFF2-40B4-BE49-F238E27FC236}">
                    <a16:creationId xmlns:a16="http://schemas.microsoft.com/office/drawing/2014/main" id="{68326B78-A1DB-4910-93C3-10F9C4D00077}"/>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24969" r="24542" b="6179"/>
              <a:stretch/>
            </p:blipFill>
            <p:spPr>
              <a:xfrm>
                <a:off x="1238764" y="3088131"/>
                <a:ext cx="2121949" cy="1292075"/>
              </a:xfrm>
              <a:prstGeom prst="rect">
                <a:avLst/>
              </a:prstGeom>
              <a:ln>
                <a:noFill/>
              </a:ln>
              <a:effectLst>
                <a:softEdge rad="112500"/>
              </a:effectLst>
            </p:spPr>
          </p:pic>
          <p:sp>
            <p:nvSpPr>
              <p:cNvPr id="65" name="テキスト ボックス 64">
                <a:extLst>
                  <a:ext uri="{FF2B5EF4-FFF2-40B4-BE49-F238E27FC236}">
                    <a16:creationId xmlns:a16="http://schemas.microsoft.com/office/drawing/2014/main" id="{07E1C098-A9D0-06F8-35FA-CD98214E22B2}"/>
                  </a:ext>
                </a:extLst>
              </p:cNvPr>
              <p:cNvSpPr txBox="1"/>
              <p:nvPr/>
            </p:nvSpPr>
            <p:spPr>
              <a:xfrm rot="21040218">
                <a:off x="1988287" y="3424247"/>
                <a:ext cx="872618" cy="190437"/>
              </a:xfrm>
              <a:prstGeom prst="rect">
                <a:avLst/>
              </a:prstGeom>
              <a:solidFill>
                <a:srgbClr val="5F5F5F">
                  <a:alpha val="60000"/>
                </a:srgbClr>
              </a:solidFill>
              <a:ln>
                <a:noFill/>
              </a:ln>
              <a:effectLst>
                <a:softEdge rad="317500"/>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ja-JP"/>
                </a:defPPr>
                <a:lvl1pPr algn="ctr">
                  <a:defRPr sz="1050" b="1">
                    <a:solidFill>
                      <a:schemeClr val="lt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defRPr/>
                </a:pPr>
                <a:r>
                  <a:rPr lang="ja-JP" altLang="en-US" sz="600" dirty="0"/>
                  <a:t>国道</a:t>
                </a:r>
                <a:r>
                  <a:rPr lang="en-US" altLang="ja-JP" sz="600" dirty="0"/>
                  <a:t>36</a:t>
                </a:r>
                <a:r>
                  <a:rPr lang="ja-JP" altLang="en-US" sz="600" dirty="0"/>
                  <a:t>号</a:t>
                </a:r>
              </a:p>
            </p:txBody>
          </p:sp>
          <p:sp>
            <p:nvSpPr>
              <p:cNvPr id="66" name="テキスト ボックス 65">
                <a:extLst>
                  <a:ext uri="{FF2B5EF4-FFF2-40B4-BE49-F238E27FC236}">
                    <a16:creationId xmlns:a16="http://schemas.microsoft.com/office/drawing/2014/main" id="{95CAE9D5-F52F-B25C-05A4-6EB5D0529FD8}"/>
                  </a:ext>
                </a:extLst>
              </p:cNvPr>
              <p:cNvSpPr txBox="1"/>
              <p:nvPr/>
            </p:nvSpPr>
            <p:spPr>
              <a:xfrm rot="20330710">
                <a:off x="1599359" y="3749627"/>
                <a:ext cx="872618" cy="190437"/>
              </a:xfrm>
              <a:prstGeom prst="rect">
                <a:avLst/>
              </a:prstGeom>
              <a:solidFill>
                <a:srgbClr val="5F5F5F">
                  <a:alpha val="60000"/>
                </a:srgbClr>
              </a:solidFill>
              <a:ln>
                <a:noFill/>
              </a:ln>
              <a:effectLst>
                <a:softEdge rad="317500"/>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ja-JP"/>
                </a:defPPr>
                <a:lvl1pPr algn="ctr">
                  <a:defRPr sz="1050" b="1">
                    <a:solidFill>
                      <a:schemeClr val="lt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defRPr/>
                </a:pPr>
                <a:r>
                  <a:rPr lang="ja-JP" altLang="en-US" sz="1000" dirty="0"/>
                  <a:t>ヨコスト湿原</a:t>
                </a:r>
              </a:p>
            </p:txBody>
          </p:sp>
          <p:sp>
            <p:nvSpPr>
              <p:cNvPr id="67" name="角丸四角形 12">
                <a:extLst>
                  <a:ext uri="{FF2B5EF4-FFF2-40B4-BE49-F238E27FC236}">
                    <a16:creationId xmlns:a16="http://schemas.microsoft.com/office/drawing/2014/main" id="{2B3FC90E-30C5-A688-B8D0-BC86C98234DD}"/>
                  </a:ext>
                </a:extLst>
              </p:cNvPr>
              <p:cNvSpPr/>
              <p:nvPr/>
            </p:nvSpPr>
            <p:spPr>
              <a:xfrm rot="20279037">
                <a:off x="1360456" y="3918660"/>
                <a:ext cx="1534745" cy="118412"/>
              </a:xfrm>
              <a:prstGeom prst="roundRect">
                <a:avLst>
                  <a:gd name="adj" fmla="val 48573"/>
                </a:avLst>
              </a:prstGeom>
              <a:noFill/>
              <a:ln>
                <a:solidFill>
                  <a:srgbClr val="FFFF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sp>
            <p:nvSpPr>
              <p:cNvPr id="68" name="テキスト ボックス 67">
                <a:extLst>
                  <a:ext uri="{FF2B5EF4-FFF2-40B4-BE49-F238E27FC236}">
                    <a16:creationId xmlns:a16="http://schemas.microsoft.com/office/drawing/2014/main" id="{2860FC90-6CEF-1EDE-3202-80184B640772}"/>
                  </a:ext>
                </a:extLst>
              </p:cNvPr>
              <p:cNvSpPr txBox="1"/>
              <p:nvPr/>
            </p:nvSpPr>
            <p:spPr>
              <a:xfrm>
                <a:off x="1810939" y="4155180"/>
                <a:ext cx="1013867" cy="190437"/>
              </a:xfrm>
              <a:prstGeom prst="rect">
                <a:avLst/>
              </a:prstGeom>
              <a:solidFill>
                <a:srgbClr val="5F5F5F">
                  <a:alpha val="60000"/>
                </a:srgbClr>
              </a:solidFill>
              <a:ln>
                <a:noFill/>
              </a:ln>
              <a:effectLst>
                <a:softEdge rad="317500"/>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ja-JP"/>
                </a:defPPr>
                <a:lvl1pPr algn="ctr">
                  <a:defRPr sz="1050" b="1">
                    <a:solidFill>
                      <a:schemeClr val="lt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defRPr/>
                </a:pPr>
                <a:r>
                  <a:rPr lang="ja-JP" altLang="en-US" sz="675" dirty="0">
                    <a:solidFill>
                      <a:srgbClr val="FFFF00"/>
                    </a:solidFill>
                  </a:rPr>
                  <a:t>①海岸清掃実施範囲</a:t>
                </a:r>
              </a:p>
            </p:txBody>
          </p:sp>
          <p:sp>
            <p:nvSpPr>
              <p:cNvPr id="69" name="角丸四角形 14">
                <a:extLst>
                  <a:ext uri="{FF2B5EF4-FFF2-40B4-BE49-F238E27FC236}">
                    <a16:creationId xmlns:a16="http://schemas.microsoft.com/office/drawing/2014/main" id="{258B6982-3AE5-6D5B-EF36-9F2327D09DE6}"/>
                  </a:ext>
                </a:extLst>
              </p:cNvPr>
              <p:cNvSpPr/>
              <p:nvPr/>
            </p:nvSpPr>
            <p:spPr>
              <a:xfrm rot="20279037">
                <a:off x="2275418" y="3810037"/>
                <a:ext cx="297677" cy="67767"/>
              </a:xfrm>
              <a:prstGeom prst="roundRect">
                <a:avLst>
                  <a:gd name="adj" fmla="val 48573"/>
                </a:avLst>
              </a:prstGeom>
              <a:noFill/>
              <a:ln>
                <a:solidFill>
                  <a:schemeClr val="bg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sp>
            <p:nvSpPr>
              <p:cNvPr id="70" name="テキスト ボックス 69">
                <a:extLst>
                  <a:ext uri="{FF2B5EF4-FFF2-40B4-BE49-F238E27FC236}">
                    <a16:creationId xmlns:a16="http://schemas.microsoft.com/office/drawing/2014/main" id="{A3E5BF60-5D2C-3813-78BF-A827E2083046}"/>
                  </a:ext>
                </a:extLst>
              </p:cNvPr>
              <p:cNvSpPr txBox="1"/>
              <p:nvPr/>
            </p:nvSpPr>
            <p:spPr>
              <a:xfrm rot="20254697">
                <a:off x="966281" y="3979725"/>
                <a:ext cx="872618" cy="190437"/>
              </a:xfrm>
              <a:prstGeom prst="rect">
                <a:avLst/>
              </a:prstGeom>
              <a:solidFill>
                <a:srgbClr val="5F5F5F">
                  <a:alpha val="60000"/>
                </a:srgbClr>
              </a:solidFill>
              <a:ln>
                <a:noFill/>
              </a:ln>
              <a:effectLst>
                <a:softEdge rad="317500"/>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ja-JP"/>
                </a:defPPr>
                <a:lvl1pPr algn="ctr">
                  <a:defRPr sz="1050" b="1">
                    <a:solidFill>
                      <a:schemeClr val="lt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defRPr/>
                </a:pPr>
                <a:r>
                  <a:rPr lang="ja-JP" altLang="en-US" sz="600" dirty="0"/>
                  <a:t>←至　室蘭</a:t>
                </a:r>
              </a:p>
            </p:txBody>
          </p:sp>
          <p:sp>
            <p:nvSpPr>
              <p:cNvPr id="71" name="テキスト ボックス 70">
                <a:extLst>
                  <a:ext uri="{FF2B5EF4-FFF2-40B4-BE49-F238E27FC236}">
                    <a16:creationId xmlns:a16="http://schemas.microsoft.com/office/drawing/2014/main" id="{430FA8A5-6F8F-4B8D-AAF2-61721717EF30}"/>
                  </a:ext>
                </a:extLst>
              </p:cNvPr>
              <p:cNvSpPr txBox="1"/>
              <p:nvPr/>
            </p:nvSpPr>
            <p:spPr>
              <a:xfrm rot="20992948">
                <a:off x="2666934" y="3152057"/>
                <a:ext cx="872618" cy="190437"/>
              </a:xfrm>
              <a:prstGeom prst="rect">
                <a:avLst/>
              </a:prstGeom>
              <a:solidFill>
                <a:srgbClr val="5F5F5F">
                  <a:alpha val="60000"/>
                </a:srgbClr>
              </a:solidFill>
              <a:ln>
                <a:noFill/>
              </a:ln>
              <a:effectLst>
                <a:softEdge rad="317500"/>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ja-JP"/>
                </a:defPPr>
                <a:lvl1pPr algn="ctr">
                  <a:defRPr sz="1050" b="1">
                    <a:solidFill>
                      <a:schemeClr val="lt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defRPr/>
                </a:pPr>
                <a:r>
                  <a:rPr lang="ja-JP" altLang="en-US" sz="600" dirty="0"/>
                  <a:t>至　苫小牧→</a:t>
                </a:r>
              </a:p>
            </p:txBody>
          </p:sp>
          <p:sp>
            <p:nvSpPr>
              <p:cNvPr id="72" name="テキスト ボックス 71">
                <a:extLst>
                  <a:ext uri="{FF2B5EF4-FFF2-40B4-BE49-F238E27FC236}">
                    <a16:creationId xmlns:a16="http://schemas.microsoft.com/office/drawing/2014/main" id="{8A75365E-A776-C4E2-98FA-65FBFEEC804D}"/>
                  </a:ext>
                </a:extLst>
              </p:cNvPr>
              <p:cNvSpPr txBox="1"/>
              <p:nvPr/>
            </p:nvSpPr>
            <p:spPr>
              <a:xfrm>
                <a:off x="2467853" y="3770273"/>
                <a:ext cx="1013867" cy="190437"/>
              </a:xfrm>
              <a:prstGeom prst="rect">
                <a:avLst/>
              </a:prstGeom>
              <a:solidFill>
                <a:srgbClr val="5F5F5F">
                  <a:alpha val="60000"/>
                </a:srgbClr>
              </a:solidFill>
              <a:ln>
                <a:noFill/>
              </a:ln>
              <a:effectLst>
                <a:softEdge rad="317500"/>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ja-JP"/>
                </a:defPPr>
                <a:lvl1pPr algn="ctr">
                  <a:defRPr sz="1050" b="1">
                    <a:solidFill>
                      <a:schemeClr val="lt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defRPr/>
                </a:pPr>
                <a:r>
                  <a:rPr lang="ja-JP" altLang="en-US" sz="675" dirty="0">
                    <a:solidFill>
                      <a:schemeClr val="bg1"/>
                    </a:solidFill>
                  </a:rPr>
                  <a:t>②環境教育実施箇所</a:t>
                </a:r>
              </a:p>
            </p:txBody>
          </p:sp>
          <p:sp>
            <p:nvSpPr>
              <p:cNvPr id="73" name="テキスト ボックス 72">
                <a:extLst>
                  <a:ext uri="{FF2B5EF4-FFF2-40B4-BE49-F238E27FC236}">
                    <a16:creationId xmlns:a16="http://schemas.microsoft.com/office/drawing/2014/main" id="{28E1744B-C746-82D7-8662-7D29D00BA985}"/>
                  </a:ext>
                </a:extLst>
              </p:cNvPr>
              <p:cNvSpPr txBox="1"/>
              <p:nvPr/>
            </p:nvSpPr>
            <p:spPr>
              <a:xfrm rot="20340000">
                <a:off x="2292474" y="3756723"/>
                <a:ext cx="274297" cy="190437"/>
              </a:xfrm>
              <a:prstGeom prst="rect">
                <a:avLst/>
              </a:prstGeom>
              <a:solidFill>
                <a:srgbClr val="5F5F5F">
                  <a:alpha val="60000"/>
                </a:srgbClr>
              </a:solidFill>
              <a:ln>
                <a:noFill/>
              </a:ln>
              <a:effectLst>
                <a:softEdge rad="317500"/>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ja-JP"/>
                </a:defPPr>
                <a:lvl1pPr algn="ctr">
                  <a:defRPr sz="1050" b="1">
                    <a:solidFill>
                      <a:schemeClr val="lt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defRPr/>
                </a:pPr>
                <a:r>
                  <a:rPr lang="ja-JP" altLang="en-US" sz="675" dirty="0">
                    <a:solidFill>
                      <a:schemeClr val="bg1"/>
                    </a:solidFill>
                  </a:rPr>
                  <a:t>②</a:t>
                </a:r>
              </a:p>
            </p:txBody>
          </p:sp>
        </p:grpSp>
        <p:sp>
          <p:nvSpPr>
            <p:cNvPr id="62" name="フリーフォーム 7">
              <a:extLst>
                <a:ext uri="{FF2B5EF4-FFF2-40B4-BE49-F238E27FC236}">
                  <a16:creationId xmlns:a16="http://schemas.microsoft.com/office/drawing/2014/main" id="{8E17EB96-4ECA-4E71-2727-1E0F3650681A}"/>
                </a:ext>
              </a:extLst>
            </p:cNvPr>
            <p:cNvSpPr/>
            <p:nvPr/>
          </p:nvSpPr>
          <p:spPr>
            <a:xfrm>
              <a:off x="1162853" y="3788977"/>
              <a:ext cx="1064419" cy="159544"/>
            </a:xfrm>
            <a:custGeom>
              <a:avLst/>
              <a:gdLst>
                <a:gd name="connsiteX0" fmla="*/ 0 w 1064419"/>
                <a:gd name="connsiteY0" fmla="*/ 0 h 159544"/>
                <a:gd name="connsiteX1" fmla="*/ 107157 w 1064419"/>
                <a:gd name="connsiteY1" fmla="*/ 159544 h 159544"/>
                <a:gd name="connsiteX2" fmla="*/ 1064419 w 1064419"/>
                <a:gd name="connsiteY2" fmla="*/ 159544 h 159544"/>
              </a:gdLst>
              <a:ahLst/>
              <a:cxnLst>
                <a:cxn ang="0">
                  <a:pos x="connsiteX0" y="connsiteY0"/>
                </a:cxn>
                <a:cxn ang="0">
                  <a:pos x="connsiteX1" y="connsiteY1"/>
                </a:cxn>
                <a:cxn ang="0">
                  <a:pos x="connsiteX2" y="connsiteY2"/>
                </a:cxn>
              </a:cxnLst>
              <a:rect l="l" t="t" r="r" b="b"/>
              <a:pathLst>
                <a:path w="1064419" h="159544">
                  <a:moveTo>
                    <a:pt x="0" y="0"/>
                  </a:moveTo>
                  <a:lnTo>
                    <a:pt x="107157" y="159544"/>
                  </a:lnTo>
                  <a:lnTo>
                    <a:pt x="1064419" y="159544"/>
                  </a:lnTo>
                </a:path>
              </a:pathLst>
            </a:custGeom>
            <a:noFill/>
            <a:ln w="635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3" name="フリーフォーム 8">
              <a:extLst>
                <a:ext uri="{FF2B5EF4-FFF2-40B4-BE49-F238E27FC236}">
                  <a16:creationId xmlns:a16="http://schemas.microsoft.com/office/drawing/2014/main" id="{08975D79-0F90-AB95-5A98-8A5BF79CF8ED}"/>
                </a:ext>
              </a:extLst>
            </p:cNvPr>
            <p:cNvSpPr/>
            <p:nvPr/>
          </p:nvSpPr>
          <p:spPr>
            <a:xfrm>
              <a:off x="2090736" y="3363537"/>
              <a:ext cx="919163" cy="108361"/>
            </a:xfrm>
            <a:custGeom>
              <a:avLst/>
              <a:gdLst>
                <a:gd name="connsiteX0" fmla="*/ 0 w 919163"/>
                <a:gd name="connsiteY0" fmla="*/ 0 h 71437"/>
                <a:gd name="connsiteX1" fmla="*/ 200025 w 919163"/>
                <a:gd name="connsiteY1" fmla="*/ 71437 h 71437"/>
                <a:gd name="connsiteX2" fmla="*/ 919163 w 919163"/>
                <a:gd name="connsiteY2" fmla="*/ 71437 h 71437"/>
              </a:gdLst>
              <a:ahLst/>
              <a:cxnLst>
                <a:cxn ang="0">
                  <a:pos x="connsiteX0" y="connsiteY0"/>
                </a:cxn>
                <a:cxn ang="0">
                  <a:pos x="connsiteX1" y="connsiteY1"/>
                </a:cxn>
                <a:cxn ang="0">
                  <a:pos x="connsiteX2" y="connsiteY2"/>
                </a:cxn>
              </a:cxnLst>
              <a:rect l="l" t="t" r="r" b="b"/>
              <a:pathLst>
                <a:path w="919163" h="71437">
                  <a:moveTo>
                    <a:pt x="0" y="0"/>
                  </a:moveTo>
                  <a:lnTo>
                    <a:pt x="200025" y="71437"/>
                  </a:lnTo>
                  <a:lnTo>
                    <a:pt x="919163" y="71437"/>
                  </a:lnTo>
                </a:path>
              </a:pathLst>
            </a:custGeom>
            <a:no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bg1"/>
                </a:solidFill>
              </a:endParaRPr>
            </a:p>
          </p:txBody>
        </p:sp>
      </p:grpSp>
      <p:sp>
        <p:nvSpPr>
          <p:cNvPr id="74" name="正方形/長方形 73">
            <a:extLst>
              <a:ext uri="{FF2B5EF4-FFF2-40B4-BE49-F238E27FC236}">
                <a16:creationId xmlns:a16="http://schemas.microsoft.com/office/drawing/2014/main" id="{8DC23953-DB33-D278-3624-DDE9B58628DB}"/>
              </a:ext>
            </a:extLst>
          </p:cNvPr>
          <p:cNvSpPr/>
          <p:nvPr/>
        </p:nvSpPr>
        <p:spPr>
          <a:xfrm>
            <a:off x="440893" y="362734"/>
            <a:ext cx="5676601" cy="334800"/>
          </a:xfrm>
          <a:prstGeom prst="rect">
            <a:avLst/>
          </a:prstGeom>
          <a:solidFill>
            <a:srgbClr val="0000FF"/>
          </a:solid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75" name="図 74">
            <a:extLst>
              <a:ext uri="{FF2B5EF4-FFF2-40B4-BE49-F238E27FC236}">
                <a16:creationId xmlns:a16="http://schemas.microsoft.com/office/drawing/2014/main" id="{EE4A9842-D040-51D6-23AC-E04C6233EBF7}"/>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16827" t="11588" b="23841"/>
          <a:stretch/>
        </p:blipFill>
        <p:spPr>
          <a:xfrm>
            <a:off x="6296551" y="895415"/>
            <a:ext cx="3241626" cy="1887464"/>
          </a:xfrm>
          <a:prstGeom prst="rect">
            <a:avLst/>
          </a:prstGeom>
          <a:effectLst>
            <a:softEdge rad="63500"/>
          </a:effectLst>
        </p:spPr>
      </p:pic>
      <p:pic>
        <p:nvPicPr>
          <p:cNvPr id="83" name="図 82">
            <a:extLst>
              <a:ext uri="{FF2B5EF4-FFF2-40B4-BE49-F238E27FC236}">
                <a16:creationId xmlns:a16="http://schemas.microsoft.com/office/drawing/2014/main" id="{2DE13701-4633-39AB-C4C4-32323AC633A9}"/>
              </a:ext>
            </a:extLst>
          </p:cNvPr>
          <p:cNvPicPr>
            <a:picLocks noChangeAspect="1"/>
          </p:cNvPicPr>
          <p:nvPr/>
        </p:nvPicPr>
        <p:blipFill>
          <a:blip r:embed="rId5"/>
          <a:stretch>
            <a:fillRect/>
          </a:stretch>
        </p:blipFill>
        <p:spPr>
          <a:xfrm>
            <a:off x="6313819" y="2757544"/>
            <a:ext cx="1630485" cy="1222865"/>
          </a:xfrm>
          <a:prstGeom prst="rect">
            <a:avLst/>
          </a:prstGeom>
          <a:effectLst>
            <a:softEdge rad="63500"/>
          </a:effectLst>
        </p:spPr>
      </p:pic>
      <p:sp>
        <p:nvSpPr>
          <p:cNvPr id="84" name="正方形/長方形 83">
            <a:extLst>
              <a:ext uri="{FF2B5EF4-FFF2-40B4-BE49-F238E27FC236}">
                <a16:creationId xmlns:a16="http://schemas.microsoft.com/office/drawing/2014/main" id="{0DB0DE23-B987-E131-C430-4BECE18993F3}"/>
              </a:ext>
            </a:extLst>
          </p:cNvPr>
          <p:cNvSpPr/>
          <p:nvPr/>
        </p:nvSpPr>
        <p:spPr>
          <a:xfrm>
            <a:off x="6088427" y="530416"/>
            <a:ext cx="3544931" cy="450852"/>
          </a:xfrm>
          <a:prstGeom prst="rect">
            <a:avLst/>
          </a:prstGeom>
          <a:noFill/>
          <a:ln>
            <a:noFill/>
          </a:ln>
        </p:spPr>
        <p:style>
          <a:lnRef idx="1">
            <a:schemeClr val="accent5"/>
          </a:lnRef>
          <a:fillRef idx="2">
            <a:schemeClr val="accent5"/>
          </a:fillRef>
          <a:effectRef idx="1">
            <a:schemeClr val="accent5"/>
          </a:effectRef>
          <a:fontRef idx="minor">
            <a:schemeClr val="dk1"/>
          </a:fontRef>
        </p:style>
        <p:txBody>
          <a:bodyPr rIns="81000"/>
          <a:lstStyle/>
          <a:p>
            <a:pPr>
              <a:lnSpc>
                <a:spcPts val="1275"/>
              </a:lnSpc>
              <a:defRPr/>
            </a:pPr>
            <a:r>
              <a:rPr lang="ja-JP" altLang="en-US" sz="825"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　白老町内の海岸（ヨコスト海岸）で毎年清掃活動を実施しています。</a:t>
            </a:r>
            <a:endParaRPr lang="en-US" altLang="ja-JP" sz="825"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endParaRPr>
          </a:p>
          <a:p>
            <a:pPr>
              <a:lnSpc>
                <a:spcPts val="1275"/>
              </a:lnSpc>
              <a:defRPr/>
            </a:pPr>
            <a:r>
              <a:rPr lang="ja-JP" altLang="en-US" sz="825"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　地元高校生、企業、町職員などが参加し、ごみを回収しています。</a:t>
            </a:r>
            <a:endParaRPr lang="en-US" altLang="ja-JP" sz="825"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85" name="正方形/長方形 84">
            <a:extLst>
              <a:ext uri="{FF2B5EF4-FFF2-40B4-BE49-F238E27FC236}">
                <a16:creationId xmlns:a16="http://schemas.microsoft.com/office/drawing/2014/main" id="{D607735A-D69E-ACCE-E298-56B7154EBE96}"/>
              </a:ext>
            </a:extLst>
          </p:cNvPr>
          <p:cNvSpPr/>
          <p:nvPr/>
        </p:nvSpPr>
        <p:spPr>
          <a:xfrm>
            <a:off x="494241" y="4171575"/>
            <a:ext cx="8728890" cy="410707"/>
          </a:xfrm>
          <a:prstGeom prst="rect">
            <a:avLst/>
          </a:prstGeom>
          <a:noFill/>
          <a:ln>
            <a:noFill/>
          </a:ln>
        </p:spPr>
        <p:style>
          <a:lnRef idx="1">
            <a:schemeClr val="accent5"/>
          </a:lnRef>
          <a:fillRef idx="2">
            <a:schemeClr val="accent5"/>
          </a:fillRef>
          <a:effectRef idx="1">
            <a:schemeClr val="accent5"/>
          </a:effectRef>
          <a:fontRef idx="minor">
            <a:schemeClr val="dk1"/>
          </a:fontRef>
        </p:style>
        <p:txBody>
          <a:bodyPr lIns="67500" rIns="27000"/>
          <a:lstStyle/>
          <a:p>
            <a:pPr>
              <a:lnSpc>
                <a:spcPts val="1275"/>
              </a:lnSpc>
              <a:defRPr/>
            </a:pPr>
            <a:r>
              <a:rPr lang="ja-JP" altLang="en-US" sz="825"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　白老町環境町民会議と白老町は、夏休み期間中の小学生を対象に、海を教材として「水環境」について学習する環境教室を開催しています。海岸を守るお仕事の勉強や人工リーフ藻場周辺の海に生息している生き物や海藻に触れたり、海岸に漂着したものを集めてアートを作成しています。</a:t>
            </a:r>
            <a:endParaRPr lang="en-US" altLang="ja-JP" sz="825"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86" name="正方形/長方形 85">
            <a:extLst>
              <a:ext uri="{FF2B5EF4-FFF2-40B4-BE49-F238E27FC236}">
                <a16:creationId xmlns:a16="http://schemas.microsoft.com/office/drawing/2014/main" id="{74BF4046-AB08-4305-3DFC-97951C23948D}"/>
              </a:ext>
            </a:extLst>
          </p:cNvPr>
          <p:cNvSpPr/>
          <p:nvPr/>
        </p:nvSpPr>
        <p:spPr>
          <a:xfrm>
            <a:off x="7055194" y="2575596"/>
            <a:ext cx="1695732" cy="165574"/>
          </a:xfrm>
          <a:prstGeom prst="rect">
            <a:avLst/>
          </a:prstGeom>
          <a:solidFill>
            <a:srgbClr val="5F5F5F">
              <a:alpha val="60000"/>
            </a:srgbClr>
          </a:soli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ja-JP" altLang="en-US" sz="1000" b="1" dirty="0">
                <a:solidFill>
                  <a:srgbClr val="FFFFFF"/>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清掃活動参加者集合</a:t>
            </a:r>
            <a:endParaRPr lang="en-US" altLang="ja-JP" sz="1000" b="1" dirty="0">
              <a:solidFill>
                <a:srgbClr val="FFFFFF"/>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87" name="正方形/長方形 86">
            <a:extLst>
              <a:ext uri="{FF2B5EF4-FFF2-40B4-BE49-F238E27FC236}">
                <a16:creationId xmlns:a16="http://schemas.microsoft.com/office/drawing/2014/main" id="{9CD0AA2D-3F9F-CE85-6DBF-2EE8D27AA044}"/>
              </a:ext>
            </a:extLst>
          </p:cNvPr>
          <p:cNvSpPr/>
          <p:nvPr/>
        </p:nvSpPr>
        <p:spPr>
          <a:xfrm>
            <a:off x="421635" y="3979087"/>
            <a:ext cx="3037285" cy="286941"/>
          </a:xfrm>
          <a:prstGeom prst="rect">
            <a:avLst/>
          </a:prstGeom>
          <a:noFill/>
          <a:ln>
            <a:noFill/>
          </a:ln>
        </p:spPr>
        <p:style>
          <a:lnRef idx="1">
            <a:schemeClr val="accent5"/>
          </a:lnRef>
          <a:fillRef idx="2">
            <a:schemeClr val="accent5"/>
          </a:fillRef>
          <a:effectRef idx="1">
            <a:schemeClr val="accent5"/>
          </a:effectRef>
          <a:fontRef idx="minor">
            <a:schemeClr val="dk1"/>
          </a:fontRef>
        </p:style>
        <p:txBody>
          <a:bodyPr anchor="ctr"/>
          <a:lstStyle/>
          <a:p>
            <a:pPr>
              <a:defRPr/>
            </a:pPr>
            <a:r>
              <a:rPr lang="ja-JP" altLang="en-US" sz="1050" b="1" dirty="0">
                <a:solidFill>
                  <a:srgbClr val="CC9900"/>
                </a:solidFill>
                <a:latin typeface="メイリオ" panose="020B0604030504040204" pitchFamily="50" charset="-128"/>
                <a:ea typeface="メイリオ" panose="020B0604030504040204" pitchFamily="50" charset="-128"/>
                <a:cs typeface="メイリオ" panose="020B0604030504040204" pitchFamily="50" charset="-128"/>
              </a:rPr>
              <a:t>②しらおい夏の海塾（環境教育）</a:t>
            </a:r>
            <a:endParaRPr lang="en-US" altLang="ja-JP" sz="1050" b="1" dirty="0">
              <a:solidFill>
                <a:srgbClr val="CC9900"/>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88" name="図 87">
            <a:extLst>
              <a:ext uri="{FF2B5EF4-FFF2-40B4-BE49-F238E27FC236}">
                <a16:creationId xmlns:a16="http://schemas.microsoft.com/office/drawing/2014/main" id="{62C7F002-DA7C-16E9-DB8B-64EBE5AD3F78}"/>
              </a:ext>
            </a:extLst>
          </p:cNvPr>
          <p:cNvPicPr>
            <a:picLocks noChangeAspect="1"/>
          </p:cNvPicPr>
          <p:nvPr/>
        </p:nvPicPr>
        <p:blipFill>
          <a:blip r:embed="rId6"/>
          <a:stretch>
            <a:fillRect/>
          </a:stretch>
        </p:blipFill>
        <p:spPr>
          <a:xfrm>
            <a:off x="7897235" y="2738686"/>
            <a:ext cx="1644996" cy="1233747"/>
          </a:xfrm>
          <a:prstGeom prst="rect">
            <a:avLst/>
          </a:prstGeom>
          <a:effectLst>
            <a:softEdge rad="63500"/>
          </a:effectLst>
        </p:spPr>
      </p:pic>
      <p:grpSp>
        <p:nvGrpSpPr>
          <p:cNvPr id="108" name="グループ化 107">
            <a:extLst>
              <a:ext uri="{FF2B5EF4-FFF2-40B4-BE49-F238E27FC236}">
                <a16:creationId xmlns:a16="http://schemas.microsoft.com/office/drawing/2014/main" id="{7DC1C5BC-80A7-880E-63A0-37FD2A5080A0}"/>
              </a:ext>
            </a:extLst>
          </p:cNvPr>
          <p:cNvGrpSpPr/>
          <p:nvPr/>
        </p:nvGrpSpPr>
        <p:grpSpPr>
          <a:xfrm>
            <a:off x="2985672" y="1555413"/>
            <a:ext cx="3339867" cy="1563967"/>
            <a:chOff x="3058603" y="1740178"/>
            <a:chExt cx="3339867" cy="1563967"/>
          </a:xfrm>
        </p:grpSpPr>
        <p:pic>
          <p:nvPicPr>
            <p:cNvPr id="89" name="図 88">
              <a:extLst>
                <a:ext uri="{FF2B5EF4-FFF2-40B4-BE49-F238E27FC236}">
                  <a16:creationId xmlns:a16="http://schemas.microsoft.com/office/drawing/2014/main" id="{77CF2EC7-CA1C-AEA9-070B-FA0C37A2A445}"/>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a:stretch/>
          </p:blipFill>
          <p:spPr>
            <a:xfrm>
              <a:off x="3058603" y="1960490"/>
              <a:ext cx="1819358" cy="1343655"/>
            </a:xfrm>
            <a:prstGeom prst="rect">
              <a:avLst/>
            </a:prstGeom>
            <a:ln>
              <a:noFill/>
            </a:ln>
            <a:effectLst>
              <a:softEdge rad="112500"/>
            </a:effectLst>
          </p:spPr>
        </p:pic>
        <p:pic>
          <p:nvPicPr>
            <p:cNvPr id="90" name="図 89">
              <a:extLst>
                <a:ext uri="{FF2B5EF4-FFF2-40B4-BE49-F238E27FC236}">
                  <a16:creationId xmlns:a16="http://schemas.microsoft.com/office/drawing/2014/main" id="{CEF2D4DB-0FEF-2558-6B98-0FF9658506EC}"/>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r="9753"/>
            <a:stretch/>
          </p:blipFill>
          <p:spPr>
            <a:xfrm>
              <a:off x="4773750" y="1964894"/>
              <a:ext cx="1567124" cy="1302372"/>
            </a:xfrm>
            <a:prstGeom prst="rect">
              <a:avLst/>
            </a:prstGeom>
            <a:ln>
              <a:noFill/>
            </a:ln>
            <a:effectLst>
              <a:softEdge rad="112500"/>
            </a:effectLst>
          </p:spPr>
        </p:pic>
        <p:sp>
          <p:nvSpPr>
            <p:cNvPr id="92" name="テキスト ボックス 91">
              <a:extLst>
                <a:ext uri="{FF2B5EF4-FFF2-40B4-BE49-F238E27FC236}">
                  <a16:creationId xmlns:a16="http://schemas.microsoft.com/office/drawing/2014/main" id="{807150CC-60B2-50ED-B3F7-FCD1699D71A6}"/>
                </a:ext>
              </a:extLst>
            </p:cNvPr>
            <p:cNvSpPr txBox="1"/>
            <p:nvPr/>
          </p:nvSpPr>
          <p:spPr>
            <a:xfrm>
              <a:off x="3712892" y="3040328"/>
              <a:ext cx="2035646" cy="190437"/>
            </a:xfrm>
            <a:prstGeom prst="rect">
              <a:avLst/>
            </a:prstGeom>
            <a:solidFill>
              <a:srgbClr val="5F5F5F">
                <a:alpha val="60000"/>
              </a:srgbClr>
            </a:solidFill>
            <a:ln>
              <a:noFill/>
            </a:ln>
            <a:effectLst>
              <a:softEdge rad="317500"/>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ja-JP"/>
              </a:defPPr>
              <a:lvl1pPr algn="ctr">
                <a:defRPr sz="1050" b="1">
                  <a:solidFill>
                    <a:schemeClr val="lt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defRPr/>
              </a:pPr>
              <a:r>
                <a:rPr lang="ja-JP" altLang="en-US" sz="788" dirty="0"/>
                <a:t>海岸功労者表彰（</a:t>
              </a:r>
              <a:r>
                <a:rPr lang="en-US" altLang="ja-JP" sz="788" dirty="0"/>
                <a:t>H30.6.25</a:t>
              </a:r>
              <a:r>
                <a:rPr lang="ja-JP" altLang="en-US" sz="788" dirty="0"/>
                <a:t>）</a:t>
              </a:r>
            </a:p>
          </p:txBody>
        </p:sp>
        <p:pic>
          <p:nvPicPr>
            <p:cNvPr id="91" name="図 90">
              <a:extLst>
                <a:ext uri="{FF2B5EF4-FFF2-40B4-BE49-F238E27FC236}">
                  <a16:creationId xmlns:a16="http://schemas.microsoft.com/office/drawing/2014/main" id="{B0EEE57C-0D32-1D9D-7F7E-186391DB54EC}"/>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5586299" y="1740178"/>
              <a:ext cx="812171" cy="609128"/>
            </a:xfrm>
            <a:prstGeom prst="rect">
              <a:avLst/>
            </a:prstGeom>
            <a:ln>
              <a:noFill/>
            </a:ln>
            <a:effectLst>
              <a:softEdge rad="112500"/>
            </a:effectLst>
          </p:spPr>
        </p:pic>
      </p:grpSp>
      <p:pic>
        <p:nvPicPr>
          <p:cNvPr id="93" name="図 92">
            <a:extLst>
              <a:ext uri="{FF2B5EF4-FFF2-40B4-BE49-F238E27FC236}">
                <a16:creationId xmlns:a16="http://schemas.microsoft.com/office/drawing/2014/main" id="{7BF3653F-15AA-2D59-0C29-77CFDDE8809B}"/>
              </a:ext>
            </a:extLst>
          </p:cNvPr>
          <p:cNvPicPr>
            <a:picLocks noChangeAspect="1"/>
          </p:cNvPicPr>
          <p:nvPr/>
        </p:nvPicPr>
        <p:blipFill rotWithShape="1">
          <a:blip r:embed="rId10" cstate="print">
            <a:extLst>
              <a:ext uri="{28A0092B-C50C-407E-A947-70E740481C1C}">
                <a14:useLocalDpi xmlns:a14="http://schemas.microsoft.com/office/drawing/2010/main" val="0"/>
              </a:ext>
            </a:extLst>
          </a:blip>
          <a:srcRect t="6442" b="4351"/>
          <a:stretch/>
        </p:blipFill>
        <p:spPr>
          <a:xfrm>
            <a:off x="6380255" y="4484390"/>
            <a:ext cx="3002215" cy="2008650"/>
          </a:xfrm>
          <a:prstGeom prst="rect">
            <a:avLst/>
          </a:prstGeom>
          <a:ln>
            <a:noFill/>
          </a:ln>
          <a:effectLst>
            <a:softEdge rad="112500"/>
          </a:effectLst>
        </p:spPr>
      </p:pic>
      <p:grpSp>
        <p:nvGrpSpPr>
          <p:cNvPr id="109" name="グループ化 108">
            <a:extLst>
              <a:ext uri="{FF2B5EF4-FFF2-40B4-BE49-F238E27FC236}">
                <a16:creationId xmlns:a16="http://schemas.microsoft.com/office/drawing/2014/main" id="{FA003368-AA41-9F75-093A-B0A7FF1267BF}"/>
              </a:ext>
            </a:extLst>
          </p:cNvPr>
          <p:cNvGrpSpPr>
            <a:grpSpLocks noChangeAspect="1"/>
          </p:cNvGrpSpPr>
          <p:nvPr/>
        </p:nvGrpSpPr>
        <p:grpSpPr>
          <a:xfrm>
            <a:off x="500547" y="4520007"/>
            <a:ext cx="2932479" cy="1947345"/>
            <a:chOff x="657793" y="5091882"/>
            <a:chExt cx="2306464" cy="1531634"/>
          </a:xfrm>
        </p:grpSpPr>
        <p:pic>
          <p:nvPicPr>
            <p:cNvPr id="94" name="図 93">
              <a:extLst>
                <a:ext uri="{FF2B5EF4-FFF2-40B4-BE49-F238E27FC236}">
                  <a16:creationId xmlns:a16="http://schemas.microsoft.com/office/drawing/2014/main" id="{4BB81E41-7348-5863-C342-C4366192A876}"/>
                </a:ext>
              </a:extLst>
            </p:cNvPr>
            <p:cNvPicPr>
              <a:picLocks noChangeAspect="1"/>
            </p:cNvPicPr>
            <p:nvPr/>
          </p:nvPicPr>
          <p:blipFill rotWithShape="1">
            <a:blip r:embed="rId11" cstate="print">
              <a:extLst>
                <a:ext uri="{28A0092B-C50C-407E-A947-70E740481C1C}">
                  <a14:useLocalDpi xmlns:a14="http://schemas.microsoft.com/office/drawing/2010/main" val="0"/>
                </a:ext>
              </a:extLst>
            </a:blip>
            <a:srcRect t="11459"/>
            <a:stretch/>
          </p:blipFill>
          <p:spPr>
            <a:xfrm>
              <a:off x="657793" y="5091882"/>
              <a:ext cx="2306464" cy="1531634"/>
            </a:xfrm>
            <a:prstGeom prst="rect">
              <a:avLst/>
            </a:prstGeom>
            <a:ln>
              <a:noFill/>
            </a:ln>
            <a:effectLst>
              <a:softEdge rad="112500"/>
            </a:effectLst>
          </p:spPr>
        </p:pic>
        <p:sp>
          <p:nvSpPr>
            <p:cNvPr id="95" name="正方形/長方形 94">
              <a:extLst>
                <a:ext uri="{FF2B5EF4-FFF2-40B4-BE49-F238E27FC236}">
                  <a16:creationId xmlns:a16="http://schemas.microsoft.com/office/drawing/2014/main" id="{E05B1863-DD17-9659-074A-9AC95151A041}"/>
                </a:ext>
              </a:extLst>
            </p:cNvPr>
            <p:cNvSpPr/>
            <p:nvPr/>
          </p:nvSpPr>
          <p:spPr>
            <a:xfrm>
              <a:off x="1920535" y="5639052"/>
              <a:ext cx="128707" cy="81848"/>
            </a:xfrm>
            <a:prstGeom prst="rect">
              <a:avLst/>
            </a:prstGeom>
            <a:solidFill>
              <a:srgbClr val="743837"/>
            </a:solidFill>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96" name="テキスト ボックス 95">
            <a:extLst>
              <a:ext uri="{FF2B5EF4-FFF2-40B4-BE49-F238E27FC236}">
                <a16:creationId xmlns:a16="http://schemas.microsoft.com/office/drawing/2014/main" id="{50181FBE-8DD7-1822-2FD1-D114613E36E8}"/>
              </a:ext>
            </a:extLst>
          </p:cNvPr>
          <p:cNvSpPr txBox="1"/>
          <p:nvPr/>
        </p:nvSpPr>
        <p:spPr>
          <a:xfrm>
            <a:off x="7518315" y="6303592"/>
            <a:ext cx="1911912" cy="230901"/>
          </a:xfrm>
          <a:prstGeom prst="rect">
            <a:avLst/>
          </a:prstGeom>
          <a:solidFill>
            <a:srgbClr val="5F5F5F">
              <a:alpha val="60000"/>
            </a:srgbClr>
          </a:soli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ja-JP"/>
            </a:defPPr>
            <a:lvl1pPr algn="ctr">
              <a:defRPr sz="1050" b="1">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defRPr>
            </a:lvl1pPr>
          </a:lstStyle>
          <a:p>
            <a:pPr>
              <a:defRPr/>
            </a:pPr>
            <a:r>
              <a:rPr lang="ja-JP" altLang="en-US" sz="1000" dirty="0">
                <a:solidFill>
                  <a:srgbClr val="FFFFFF"/>
                </a:solidFill>
              </a:rPr>
              <a:t>海の生き物との触れ合い</a:t>
            </a:r>
          </a:p>
        </p:txBody>
      </p:sp>
      <p:sp>
        <p:nvSpPr>
          <p:cNvPr id="97" name="テキスト ボックス 96">
            <a:extLst>
              <a:ext uri="{FF2B5EF4-FFF2-40B4-BE49-F238E27FC236}">
                <a16:creationId xmlns:a16="http://schemas.microsoft.com/office/drawing/2014/main" id="{387E46D6-2F00-A8B9-0131-EC0E7CE11EFE}"/>
              </a:ext>
            </a:extLst>
          </p:cNvPr>
          <p:cNvSpPr txBox="1"/>
          <p:nvPr/>
        </p:nvSpPr>
        <p:spPr>
          <a:xfrm>
            <a:off x="1416210" y="6281654"/>
            <a:ext cx="1872713" cy="227539"/>
          </a:xfrm>
          <a:prstGeom prst="rect">
            <a:avLst/>
          </a:prstGeom>
          <a:solidFill>
            <a:srgbClr val="5F5F5F">
              <a:alpha val="60000"/>
            </a:srgbClr>
          </a:soli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ja-JP"/>
            </a:defPPr>
            <a:lvl1pPr algn="ctr">
              <a:defRPr sz="1050" b="1">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defRPr>
            </a:lvl1pPr>
          </a:lstStyle>
          <a:p>
            <a:pPr>
              <a:defRPr/>
            </a:pPr>
            <a:r>
              <a:rPr lang="ja-JP" altLang="en-US" sz="1000" dirty="0">
                <a:solidFill>
                  <a:srgbClr val="FFFFFF"/>
                </a:solidFill>
              </a:rPr>
              <a:t>海岸を守るお仕事の勉強</a:t>
            </a:r>
          </a:p>
        </p:txBody>
      </p:sp>
      <p:sp>
        <p:nvSpPr>
          <p:cNvPr id="98" name="テキスト ボックス 97">
            <a:extLst>
              <a:ext uri="{FF2B5EF4-FFF2-40B4-BE49-F238E27FC236}">
                <a16:creationId xmlns:a16="http://schemas.microsoft.com/office/drawing/2014/main" id="{1D6FB974-8751-5241-F7F5-84F4380459B7}"/>
              </a:ext>
            </a:extLst>
          </p:cNvPr>
          <p:cNvSpPr txBox="1"/>
          <p:nvPr/>
        </p:nvSpPr>
        <p:spPr>
          <a:xfrm>
            <a:off x="4311258" y="6239814"/>
            <a:ext cx="1811126" cy="227539"/>
          </a:xfrm>
          <a:prstGeom prst="rect">
            <a:avLst/>
          </a:prstGeom>
          <a:solidFill>
            <a:srgbClr val="5F5F5F">
              <a:alpha val="60000"/>
            </a:srgbClr>
          </a:soli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ja-JP"/>
            </a:defPPr>
            <a:lvl1pPr algn="ctr">
              <a:defRPr sz="1050" b="1">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defRPr>
            </a:lvl1pPr>
          </a:lstStyle>
          <a:p>
            <a:pPr>
              <a:defRPr/>
            </a:pPr>
            <a:r>
              <a:rPr lang="ja-JP" altLang="en-US" sz="1000" dirty="0">
                <a:solidFill>
                  <a:srgbClr val="FFFFFF"/>
                </a:solidFill>
              </a:rPr>
              <a:t>漂着物を集めてアート作成</a:t>
            </a:r>
          </a:p>
        </p:txBody>
      </p:sp>
      <p:sp>
        <p:nvSpPr>
          <p:cNvPr id="99" name="正方形/長方形 98">
            <a:extLst>
              <a:ext uri="{FF2B5EF4-FFF2-40B4-BE49-F238E27FC236}">
                <a16:creationId xmlns:a16="http://schemas.microsoft.com/office/drawing/2014/main" id="{CDEFDD7C-B1FE-2741-396F-8D8E3D568DC7}"/>
              </a:ext>
            </a:extLst>
          </p:cNvPr>
          <p:cNvSpPr/>
          <p:nvPr/>
        </p:nvSpPr>
        <p:spPr>
          <a:xfrm>
            <a:off x="377625" y="313900"/>
            <a:ext cx="9184924" cy="6325482"/>
          </a:xfrm>
          <a:prstGeom prst="rect">
            <a:avLst/>
          </a:prstGeom>
          <a:noFill/>
          <a:ln w="381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100" name="正方形/長方形 99">
            <a:extLst>
              <a:ext uri="{FF2B5EF4-FFF2-40B4-BE49-F238E27FC236}">
                <a16:creationId xmlns:a16="http://schemas.microsoft.com/office/drawing/2014/main" id="{142A3E7B-B3EB-2970-111D-DEB3A38446F6}"/>
              </a:ext>
            </a:extLst>
          </p:cNvPr>
          <p:cNvSpPr/>
          <p:nvPr/>
        </p:nvSpPr>
        <p:spPr>
          <a:xfrm>
            <a:off x="6237038" y="349852"/>
            <a:ext cx="3285565" cy="3626886"/>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1" name="フリーフォーム 46">
            <a:extLst>
              <a:ext uri="{FF2B5EF4-FFF2-40B4-BE49-F238E27FC236}">
                <a16:creationId xmlns:a16="http://schemas.microsoft.com/office/drawing/2014/main" id="{5C59440F-6E5F-B6DF-E678-9F2E0D9FD334}"/>
              </a:ext>
            </a:extLst>
          </p:cNvPr>
          <p:cNvSpPr/>
          <p:nvPr/>
        </p:nvSpPr>
        <p:spPr>
          <a:xfrm>
            <a:off x="441322" y="4008344"/>
            <a:ext cx="9078225" cy="2581194"/>
          </a:xfrm>
          <a:custGeom>
            <a:avLst/>
            <a:gdLst>
              <a:gd name="connsiteX0" fmla="*/ 0 w 5913120"/>
              <a:gd name="connsiteY0" fmla="*/ 0 h 4305300"/>
              <a:gd name="connsiteX1" fmla="*/ 2628900 w 5913120"/>
              <a:gd name="connsiteY1" fmla="*/ 0 h 4305300"/>
              <a:gd name="connsiteX2" fmla="*/ 2628900 w 5913120"/>
              <a:gd name="connsiteY2" fmla="*/ 2301240 h 4305300"/>
              <a:gd name="connsiteX3" fmla="*/ 5913120 w 5913120"/>
              <a:gd name="connsiteY3" fmla="*/ 2301240 h 4305300"/>
              <a:gd name="connsiteX4" fmla="*/ 5913120 w 5913120"/>
              <a:gd name="connsiteY4" fmla="*/ 4305300 h 4305300"/>
              <a:gd name="connsiteX5" fmla="*/ 15240 w 5913120"/>
              <a:gd name="connsiteY5" fmla="*/ 4305300 h 4305300"/>
              <a:gd name="connsiteX6" fmla="*/ 0 w 5913120"/>
              <a:gd name="connsiteY6" fmla="*/ 0 h 4305300"/>
              <a:gd name="connsiteX0" fmla="*/ 0 w 5913120"/>
              <a:gd name="connsiteY0" fmla="*/ 0 h 4305300"/>
              <a:gd name="connsiteX1" fmla="*/ 2628900 w 5913120"/>
              <a:gd name="connsiteY1" fmla="*/ 0 h 4305300"/>
              <a:gd name="connsiteX2" fmla="*/ 2628900 w 5913120"/>
              <a:gd name="connsiteY2" fmla="*/ 2301240 h 4305300"/>
              <a:gd name="connsiteX3" fmla="*/ 5913120 w 5913120"/>
              <a:gd name="connsiteY3" fmla="*/ 2301240 h 4305300"/>
              <a:gd name="connsiteX4" fmla="*/ 5913120 w 5913120"/>
              <a:gd name="connsiteY4" fmla="*/ 4305300 h 4305300"/>
              <a:gd name="connsiteX5" fmla="*/ 15240 w 5913120"/>
              <a:gd name="connsiteY5" fmla="*/ 4305300 h 4305300"/>
              <a:gd name="connsiteX6" fmla="*/ 0 w 5913120"/>
              <a:gd name="connsiteY6" fmla="*/ 0 h 4305300"/>
              <a:gd name="connsiteX0" fmla="*/ 0 w 5913120"/>
              <a:gd name="connsiteY0" fmla="*/ 0 h 4305300"/>
              <a:gd name="connsiteX1" fmla="*/ 2628900 w 5913120"/>
              <a:gd name="connsiteY1" fmla="*/ 0 h 4305300"/>
              <a:gd name="connsiteX2" fmla="*/ 5898573 w 5913120"/>
              <a:gd name="connsiteY2" fmla="*/ 13151 h 4305300"/>
              <a:gd name="connsiteX3" fmla="*/ 5913120 w 5913120"/>
              <a:gd name="connsiteY3" fmla="*/ 2301240 h 4305300"/>
              <a:gd name="connsiteX4" fmla="*/ 5913120 w 5913120"/>
              <a:gd name="connsiteY4" fmla="*/ 4305300 h 4305300"/>
              <a:gd name="connsiteX5" fmla="*/ 15240 w 5913120"/>
              <a:gd name="connsiteY5" fmla="*/ 4305300 h 4305300"/>
              <a:gd name="connsiteX6" fmla="*/ 0 w 5913120"/>
              <a:gd name="connsiteY6" fmla="*/ 0 h 4305300"/>
              <a:gd name="connsiteX0" fmla="*/ 0 w 5917045"/>
              <a:gd name="connsiteY0" fmla="*/ 0 h 4305300"/>
              <a:gd name="connsiteX1" fmla="*/ 2628900 w 5917045"/>
              <a:gd name="connsiteY1" fmla="*/ 0 h 4305300"/>
              <a:gd name="connsiteX2" fmla="*/ 5917045 w 5917045"/>
              <a:gd name="connsiteY2" fmla="*/ 13151 h 4305300"/>
              <a:gd name="connsiteX3" fmla="*/ 5913120 w 5917045"/>
              <a:gd name="connsiteY3" fmla="*/ 2301240 h 4305300"/>
              <a:gd name="connsiteX4" fmla="*/ 5913120 w 5917045"/>
              <a:gd name="connsiteY4" fmla="*/ 4305300 h 4305300"/>
              <a:gd name="connsiteX5" fmla="*/ 15240 w 5917045"/>
              <a:gd name="connsiteY5" fmla="*/ 4305300 h 4305300"/>
              <a:gd name="connsiteX6" fmla="*/ 0 w 5917045"/>
              <a:gd name="connsiteY6" fmla="*/ 0 h 4305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917045" h="4305300">
                <a:moveTo>
                  <a:pt x="0" y="0"/>
                </a:moveTo>
                <a:lnTo>
                  <a:pt x="2628900" y="0"/>
                </a:lnTo>
                <a:lnTo>
                  <a:pt x="5917045" y="13151"/>
                </a:lnTo>
                <a:cubicBezTo>
                  <a:pt x="5915737" y="775847"/>
                  <a:pt x="5914428" y="1538544"/>
                  <a:pt x="5913120" y="2301240"/>
                </a:cubicBezTo>
                <a:lnTo>
                  <a:pt x="5913120" y="4305300"/>
                </a:lnTo>
                <a:lnTo>
                  <a:pt x="15240" y="4305300"/>
                </a:lnTo>
                <a:lnTo>
                  <a:pt x="0" y="0"/>
                </a:lnTo>
                <a:close/>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2" name="正方形/長方形 101">
            <a:extLst>
              <a:ext uri="{FF2B5EF4-FFF2-40B4-BE49-F238E27FC236}">
                <a16:creationId xmlns:a16="http://schemas.microsoft.com/office/drawing/2014/main" id="{0F8D9C75-879C-97FB-CA13-D966F5CCC265}"/>
              </a:ext>
            </a:extLst>
          </p:cNvPr>
          <p:cNvSpPr/>
          <p:nvPr/>
        </p:nvSpPr>
        <p:spPr>
          <a:xfrm>
            <a:off x="7343545" y="3772139"/>
            <a:ext cx="1114831" cy="165574"/>
          </a:xfrm>
          <a:prstGeom prst="rect">
            <a:avLst/>
          </a:prstGeom>
          <a:solidFill>
            <a:srgbClr val="5F5F5F">
              <a:alpha val="60000"/>
            </a:srgbClr>
          </a:soli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ja-JP" altLang="en-US" sz="1000" b="1" dirty="0">
                <a:solidFill>
                  <a:srgbClr val="FFFFFF"/>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rPr>
              <a:t>清掃活動状況</a:t>
            </a:r>
          </a:p>
        </p:txBody>
      </p:sp>
      <p:sp>
        <p:nvSpPr>
          <p:cNvPr id="103" name="テキスト ボックス 102">
            <a:extLst>
              <a:ext uri="{FF2B5EF4-FFF2-40B4-BE49-F238E27FC236}">
                <a16:creationId xmlns:a16="http://schemas.microsoft.com/office/drawing/2014/main" id="{E97415D8-E5DD-ED04-78EF-7264EC53FD06}"/>
              </a:ext>
            </a:extLst>
          </p:cNvPr>
          <p:cNvSpPr txBox="1"/>
          <p:nvPr/>
        </p:nvSpPr>
        <p:spPr>
          <a:xfrm rot="20330710">
            <a:off x="1205229" y="3386136"/>
            <a:ext cx="1111278" cy="242521"/>
          </a:xfrm>
          <a:prstGeom prst="rect">
            <a:avLst/>
          </a:prstGeom>
          <a:solidFill>
            <a:srgbClr val="5F5F5F">
              <a:alpha val="60000"/>
            </a:srgbClr>
          </a:solidFill>
          <a:ln>
            <a:noFill/>
          </a:ln>
          <a:effectLst>
            <a:softEdge rad="317500"/>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ja-JP"/>
            </a:defPPr>
            <a:lvl1pPr algn="ctr">
              <a:defRPr sz="1050" b="1">
                <a:solidFill>
                  <a:schemeClr val="lt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メイリオ" panose="020B0604030504040204" pitchFamily="50" charset="-128"/>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defRPr/>
            </a:pPr>
            <a:r>
              <a:rPr lang="ja-JP" altLang="en-US" sz="1000" dirty="0"/>
              <a:t>ヨコスト海岸</a:t>
            </a:r>
          </a:p>
        </p:txBody>
      </p:sp>
      <p:sp>
        <p:nvSpPr>
          <p:cNvPr id="104" name="正方形/長方形 103">
            <a:extLst>
              <a:ext uri="{FF2B5EF4-FFF2-40B4-BE49-F238E27FC236}">
                <a16:creationId xmlns:a16="http://schemas.microsoft.com/office/drawing/2014/main" id="{8AA34F8B-E12A-CFDB-0CE5-FB3892AB681B}"/>
              </a:ext>
            </a:extLst>
          </p:cNvPr>
          <p:cNvSpPr/>
          <p:nvPr/>
        </p:nvSpPr>
        <p:spPr>
          <a:xfrm>
            <a:off x="3033750" y="3157524"/>
            <a:ext cx="3154554" cy="1024634"/>
          </a:xfrm>
          <a:prstGeom prst="rect">
            <a:avLst/>
          </a:prstGeom>
          <a:noFill/>
          <a:ln>
            <a:noFill/>
          </a:ln>
        </p:spPr>
        <p:style>
          <a:lnRef idx="1">
            <a:schemeClr val="accent5"/>
          </a:lnRef>
          <a:fillRef idx="2">
            <a:schemeClr val="accent5"/>
          </a:fillRef>
          <a:effectRef idx="1">
            <a:schemeClr val="accent5"/>
          </a:effectRef>
          <a:fontRef idx="minor">
            <a:schemeClr val="dk1"/>
          </a:fontRef>
        </p:style>
        <p:txBody>
          <a:bodyPr/>
          <a:lstStyle/>
          <a:p>
            <a:pPr algn="just">
              <a:lnSpc>
                <a:spcPts val="900"/>
              </a:lnSpc>
            </a:pPr>
            <a:r>
              <a:rPr lang="en-US" altLang="ja-JP" sz="825"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a:t>
            </a:r>
            <a:r>
              <a:rPr lang="ja-JP" altLang="en-US" sz="825"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ヨコスト湿原・海岸</a:t>
            </a:r>
            <a:r>
              <a:rPr lang="en-US" altLang="ja-JP" sz="825"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a:t>
            </a:r>
          </a:p>
          <a:p>
            <a:pPr algn="just">
              <a:lnSpc>
                <a:spcPts val="900"/>
              </a:lnSpc>
            </a:pPr>
            <a:r>
              <a:rPr lang="ja-JP" altLang="en-US" sz="825"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ヨコストとはアイヌ語の「ヨコ・ウㇱ・トー</a:t>
            </a:r>
            <a:r>
              <a:rPr lang="en-US" altLang="ja-JP" sz="825"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a:t>
            </a:r>
            <a:r>
              <a:rPr lang="ja-JP" altLang="en-US" sz="825"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獲物を待ち構える・いつもする・沼）」からつけられた名前とする説があります。白老アイヌは海から必要な糧を得ていましたが、当時の砂丘と海岸性湿原が残るのはヨコストだけとなっており、象徴空間として保全が重要となっています。</a:t>
            </a:r>
            <a:endParaRPr lang="en-US" altLang="ja-JP" sz="825"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105" name="図 104">
            <a:extLst>
              <a:ext uri="{FF2B5EF4-FFF2-40B4-BE49-F238E27FC236}">
                <a16:creationId xmlns:a16="http://schemas.microsoft.com/office/drawing/2014/main" id="{A0743B83-FF28-E632-7673-1EAE87CB3A82}"/>
              </a:ext>
            </a:extLst>
          </p:cNvPr>
          <p:cNvPicPr>
            <a:picLocks noChangeAspect="1"/>
          </p:cNvPicPr>
          <p:nvPr/>
        </p:nvPicPr>
        <p:blipFill rotWithShape="1">
          <a:blip r:embed="rId12"/>
          <a:srcRect l="9051" t="31100" r="16740" b="26216"/>
          <a:stretch/>
        </p:blipFill>
        <p:spPr>
          <a:xfrm>
            <a:off x="3458920" y="4712593"/>
            <a:ext cx="1131267" cy="488005"/>
          </a:xfrm>
          <a:prstGeom prst="rect">
            <a:avLst/>
          </a:prstGeom>
          <a:solidFill>
            <a:schemeClr val="bg1"/>
          </a:solidFill>
          <a:ln>
            <a:solidFill>
              <a:schemeClr val="tx1"/>
            </a:solidFill>
          </a:ln>
        </p:spPr>
      </p:pic>
      <p:sp>
        <p:nvSpPr>
          <p:cNvPr id="106" name="テキスト ボックス 105">
            <a:extLst>
              <a:ext uri="{FF2B5EF4-FFF2-40B4-BE49-F238E27FC236}">
                <a16:creationId xmlns:a16="http://schemas.microsoft.com/office/drawing/2014/main" id="{FE2511B5-7B04-D95D-0C7A-2BB8DF6D9DA7}"/>
              </a:ext>
            </a:extLst>
          </p:cNvPr>
          <p:cNvSpPr txBox="1"/>
          <p:nvPr/>
        </p:nvSpPr>
        <p:spPr>
          <a:xfrm>
            <a:off x="3352620" y="4539617"/>
            <a:ext cx="2382580" cy="215444"/>
          </a:xfrm>
          <a:prstGeom prst="rect">
            <a:avLst/>
          </a:prstGeom>
          <a:noFill/>
        </p:spPr>
        <p:txBody>
          <a:bodyPr wrap="square" rtlCol="0">
            <a:spAutoFit/>
          </a:bodyPr>
          <a:lstStyle/>
          <a:p>
            <a:r>
              <a:rPr kumimoji="1" lang="ja-JP" altLang="en-US" sz="800" b="1" dirty="0"/>
              <a:t>流木や貝・石で作られた</a:t>
            </a:r>
            <a:r>
              <a:rPr kumimoji="1" lang="en-US" altLang="ja-JP" sz="800" b="1" dirty="0"/>
              <a:t>『</a:t>
            </a:r>
            <a:r>
              <a:rPr kumimoji="1" lang="ja-JP" altLang="en-US" sz="800" b="1" dirty="0"/>
              <a:t>フクロウ</a:t>
            </a:r>
            <a:r>
              <a:rPr kumimoji="1" lang="en-US" altLang="ja-JP" sz="800" b="1" dirty="0"/>
              <a:t>』</a:t>
            </a:r>
            <a:r>
              <a:rPr kumimoji="1" lang="ja-JP" altLang="en-US" sz="800" b="1" dirty="0"/>
              <a:t>のアート</a:t>
            </a:r>
          </a:p>
        </p:txBody>
      </p:sp>
      <p:sp>
        <p:nvSpPr>
          <p:cNvPr id="107" name="正方形/長方形 106">
            <a:extLst>
              <a:ext uri="{FF2B5EF4-FFF2-40B4-BE49-F238E27FC236}">
                <a16:creationId xmlns:a16="http://schemas.microsoft.com/office/drawing/2014/main" id="{AAC06DBF-5AC8-084C-1911-E36A2B6AB96C}"/>
              </a:ext>
            </a:extLst>
          </p:cNvPr>
          <p:cNvSpPr/>
          <p:nvPr/>
        </p:nvSpPr>
        <p:spPr>
          <a:xfrm>
            <a:off x="6188304" y="337242"/>
            <a:ext cx="3349874" cy="285750"/>
          </a:xfrm>
          <a:prstGeom prst="rect">
            <a:avLst/>
          </a:prstGeom>
          <a:noFill/>
          <a:ln>
            <a:noFill/>
          </a:ln>
        </p:spPr>
        <p:style>
          <a:lnRef idx="1">
            <a:schemeClr val="accent5"/>
          </a:lnRef>
          <a:fillRef idx="2">
            <a:schemeClr val="accent5"/>
          </a:fillRef>
          <a:effectRef idx="1">
            <a:schemeClr val="accent5"/>
          </a:effectRef>
          <a:fontRef idx="minor">
            <a:schemeClr val="dk1"/>
          </a:fontRef>
        </p:style>
        <p:txBody>
          <a:bodyPr anchor="ctr"/>
          <a:lstStyle/>
          <a:p>
            <a:pPr>
              <a:defRPr/>
            </a:pPr>
            <a:r>
              <a:rPr lang="ja-JP" altLang="en-US" sz="1050" b="1" dirty="0">
                <a:solidFill>
                  <a:srgbClr val="CC9900"/>
                </a:solidFill>
                <a:latin typeface="メイリオ" panose="020B0604030504040204" pitchFamily="50" charset="-128"/>
                <a:ea typeface="メイリオ" panose="020B0604030504040204" pitchFamily="50" charset="-128"/>
                <a:cs typeface="メイリオ" panose="020B0604030504040204" pitchFamily="50" charset="-128"/>
              </a:rPr>
              <a:t>①ヨコスト海岸クリーンアップ</a:t>
            </a:r>
            <a:endParaRPr lang="en-US" altLang="ja-JP" sz="825" b="1" dirty="0">
              <a:solidFill>
                <a:srgbClr val="CC9900"/>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58" name="図 11">
            <a:extLst>
              <a:ext uri="{FF2B5EF4-FFF2-40B4-BE49-F238E27FC236}">
                <a16:creationId xmlns:a16="http://schemas.microsoft.com/office/drawing/2014/main" id="{6FB467E5-4380-0DFA-96CC-D9514EB887AF}"/>
              </a:ext>
            </a:extLst>
          </p:cNvPr>
          <p:cNvPicPr>
            <a:picLocks noChangeAspect="1"/>
          </p:cNvPicPr>
          <p:nvPr/>
        </p:nvPicPr>
        <p:blipFill>
          <a:blip r:embed="rId13">
            <a:extLst>
              <a:ext uri="{28A0092B-C50C-407E-A947-70E740481C1C}">
                <a14:useLocalDpi xmlns:a14="http://schemas.microsoft.com/office/drawing/2010/main" val="0"/>
              </a:ext>
            </a:extLst>
          </a:blip>
          <a:srcRect/>
          <a:stretch>
            <a:fillRect/>
          </a:stretch>
        </p:blipFill>
        <p:spPr bwMode="auto">
          <a:xfrm>
            <a:off x="401084" y="823466"/>
            <a:ext cx="1571952" cy="1522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8" name="正方形/長方形 77">
            <a:extLst>
              <a:ext uri="{FF2B5EF4-FFF2-40B4-BE49-F238E27FC236}">
                <a16:creationId xmlns:a16="http://schemas.microsoft.com/office/drawing/2014/main" id="{8DDFE51C-8C9D-D760-213E-7F0FF8A58DFA}"/>
              </a:ext>
            </a:extLst>
          </p:cNvPr>
          <p:cNvSpPr/>
          <p:nvPr/>
        </p:nvSpPr>
        <p:spPr>
          <a:xfrm>
            <a:off x="363689" y="692451"/>
            <a:ext cx="2970609" cy="285750"/>
          </a:xfrm>
          <a:prstGeom prst="rect">
            <a:avLst/>
          </a:prstGeom>
          <a:noFill/>
          <a:ln>
            <a:noFill/>
          </a:ln>
        </p:spPr>
        <p:style>
          <a:lnRef idx="1">
            <a:schemeClr val="accent5"/>
          </a:lnRef>
          <a:fillRef idx="2">
            <a:schemeClr val="accent5"/>
          </a:fillRef>
          <a:effectRef idx="1">
            <a:schemeClr val="accent5"/>
          </a:effectRef>
          <a:fontRef idx="minor">
            <a:schemeClr val="dk1"/>
          </a:fontRef>
        </p:style>
        <p:txBody>
          <a:bodyPr anchor="ctr"/>
          <a:lstStyle/>
          <a:p>
            <a:pPr>
              <a:defRPr/>
            </a:pPr>
            <a:r>
              <a:rPr lang="ja-JP" altLang="en-US" sz="1050" b="1" dirty="0">
                <a:solidFill>
                  <a:srgbClr val="CC9900"/>
                </a:solidFill>
                <a:latin typeface="メイリオ" panose="020B0604030504040204" pitchFamily="50" charset="-128"/>
                <a:ea typeface="メイリオ" panose="020B0604030504040204" pitchFamily="50" charset="-128"/>
                <a:cs typeface="メイリオ" panose="020B0604030504040204" pitchFamily="50" charset="-128"/>
              </a:rPr>
              <a:t>白老町環境町民会議の概要</a:t>
            </a:r>
            <a:endParaRPr lang="en-US" altLang="ja-JP" sz="1050" b="1" dirty="0">
              <a:solidFill>
                <a:srgbClr val="CC9900"/>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2" name="タイトル 1">
            <a:extLst>
              <a:ext uri="{FF2B5EF4-FFF2-40B4-BE49-F238E27FC236}">
                <a16:creationId xmlns:a16="http://schemas.microsoft.com/office/drawing/2014/main" id="{02A51C63-D719-A4B7-049D-A2EC1ECFF31F}"/>
              </a:ext>
            </a:extLst>
          </p:cNvPr>
          <p:cNvSpPr txBox="1">
            <a:spLocks/>
          </p:cNvSpPr>
          <p:nvPr/>
        </p:nvSpPr>
        <p:spPr>
          <a:xfrm>
            <a:off x="386453" y="340166"/>
            <a:ext cx="4909447" cy="414487"/>
          </a:xfrm>
          <a:prstGeom prst="rect">
            <a:avLst/>
          </a:prstGeom>
        </p:spPr>
        <p:txBody>
          <a:bodyPr vert="horz" lIns="91440" tIns="45720" rIns="91440" bIns="45720" rtlCol="0" anchor="b">
            <a:noAutofit/>
          </a:bodyPr>
          <a:lstStyle>
            <a:lvl1pPr algn="ctr" defTabSz="685800" rtl="0" eaLnBrk="1" latinLnBrk="0" hangingPunct="1">
              <a:lnSpc>
                <a:spcPct val="90000"/>
              </a:lnSpc>
              <a:spcBef>
                <a:spcPct val="0"/>
              </a:spcBef>
              <a:buNone/>
              <a:defRPr kumimoji="1" sz="4500" kern="1200">
                <a:solidFill>
                  <a:schemeClr val="tx1"/>
                </a:solidFill>
                <a:latin typeface="+mj-lt"/>
                <a:ea typeface="+mj-ea"/>
                <a:cs typeface="+mj-cs"/>
              </a:defRPr>
            </a:lvl1pPr>
          </a:lstStyle>
          <a:p>
            <a:pPr algn="l"/>
            <a:r>
              <a:rPr lang="en-US" altLang="ja-JP" sz="1100" dirty="0">
                <a:solidFill>
                  <a:schemeClr val="bg1"/>
                </a:solidFill>
                <a:latin typeface="HG創英角ｺﾞｼｯｸUB" panose="020B0909000000000000" pitchFamily="49" charset="-128"/>
                <a:ea typeface="HG創英角ｺﾞｼｯｸUB" panose="020B0909000000000000" pitchFamily="49" charset="-128"/>
              </a:rPr>
              <a:t>【</a:t>
            </a:r>
            <a:r>
              <a:rPr lang="ja-JP" altLang="en-US" sz="1100" dirty="0">
                <a:solidFill>
                  <a:schemeClr val="bg1"/>
                </a:solidFill>
                <a:latin typeface="HG創英角ｺﾞｼｯｸUB" panose="020B0909000000000000" pitchFamily="49" charset="-128"/>
                <a:ea typeface="HG創英角ｺﾞｼｯｸUB" panose="020B0909000000000000" pitchFamily="49" charset="-128"/>
              </a:rPr>
              <a:t>北海道白老町 いぶり海岸の人工リーフにおける藻場つくりと漁業振興</a:t>
            </a:r>
            <a:r>
              <a:rPr lang="en-US" altLang="ja-JP" sz="1100" dirty="0">
                <a:solidFill>
                  <a:schemeClr val="bg1"/>
                </a:solidFill>
                <a:latin typeface="HG創英角ｺﾞｼｯｸUB" panose="020B0909000000000000" pitchFamily="49" charset="-128"/>
                <a:ea typeface="HG創英角ｺﾞｼｯｸUB" panose="020B0909000000000000" pitchFamily="49" charset="-128"/>
              </a:rPr>
              <a:t>】</a:t>
            </a:r>
          </a:p>
          <a:p>
            <a:pPr algn="l"/>
            <a:r>
              <a:rPr lang="ja-JP" altLang="en-US" sz="1100" dirty="0">
                <a:solidFill>
                  <a:schemeClr val="bg1"/>
                </a:solidFill>
              </a:rPr>
              <a:t>　白老町環境町民会議と白老町</a:t>
            </a:r>
          </a:p>
        </p:txBody>
      </p:sp>
    </p:spTree>
    <p:extLst>
      <p:ext uri="{BB962C8B-B14F-4D97-AF65-F5344CB8AC3E}">
        <p14:creationId xmlns:p14="http://schemas.microsoft.com/office/powerpoint/2010/main" val="119077154"/>
      </p:ext>
    </p:extLst>
  </p:cSld>
  <p:clrMapOvr>
    <a:masterClrMapping/>
  </p:clrMapOvr>
</p:sld>
</file>

<file path=ppt/theme/theme1.xml><?xml version="1.0" encoding="utf-8"?>
<a:theme xmlns:a="http://schemas.openxmlformats.org/drawingml/2006/main" name="Office テーマ">
  <a:themeElements>
    <a:clrScheme name="Office テーマ">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テーマ">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テーマ">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Metadata/LabelInfo.xml><?xml version="1.0" encoding="utf-8"?>
<clbl:labelList xmlns:clbl="http://schemas.microsoft.com/office/2020/mipLabelMetadata">
  <clbl:label id="{615d96c1-231f-40d5-b2ef-46a3c20be1f2}" enabled="0" method="" siteId="{615d96c1-231f-40d5-b2ef-46a3c20be1f2}" removed="1"/>
</clbl:labelList>
</file>

<file path=docProps/app.xml><?xml version="1.0" encoding="utf-8"?>
<Properties xmlns="http://schemas.openxmlformats.org/officeDocument/2006/extended-properties" xmlns:vt="http://schemas.openxmlformats.org/officeDocument/2006/docPropsVTypes">
  <Template>Office Theme</Template>
  <TotalTime>1799</TotalTime>
  <Words>1592</Words>
  <Application>Microsoft Office PowerPoint</Application>
  <PresentationFormat>A4 210 x 297 mm</PresentationFormat>
  <Paragraphs>76</Paragraphs>
  <Slides>3</Slides>
  <Notes>1</Notes>
  <HiddenSlides>0</HiddenSlides>
  <MMClips>0</MMClips>
  <ScaleCrop>false</ScaleCrop>
  <HeadingPairs>
    <vt:vector size="6" baseType="variant">
      <vt:variant>
        <vt:lpstr>使用されているフォント</vt:lpstr>
      </vt:variant>
      <vt:variant>
        <vt:i4>6</vt:i4>
      </vt:variant>
      <vt:variant>
        <vt:lpstr>テーマ</vt:lpstr>
      </vt:variant>
      <vt:variant>
        <vt:i4>1</vt:i4>
      </vt:variant>
      <vt:variant>
        <vt:lpstr>スライド タイトル</vt:lpstr>
      </vt:variant>
      <vt:variant>
        <vt:i4>3</vt:i4>
      </vt:variant>
    </vt:vector>
  </HeadingPairs>
  <TitlesOfParts>
    <vt:vector size="10" baseType="lpstr">
      <vt:lpstr>HG創英角ｺﾞｼｯｸUB</vt:lpstr>
      <vt:lpstr>メイリオ</vt:lpstr>
      <vt:lpstr>游ゴシック</vt:lpstr>
      <vt:lpstr>Arial</vt:lpstr>
      <vt:lpstr>Calibri</vt:lpstr>
      <vt:lpstr>Calibri Light</vt:lpstr>
      <vt:lpstr>Office テーマ</vt:lpstr>
      <vt:lpstr>PowerPoint プレゼンテーション</vt:lpstr>
      <vt:lpstr>PowerPoint プレゼンテーション</vt:lpstr>
      <vt:lpstr>PowerPoint プレゼンテーション</vt:lpstr>
    </vt:vector>
  </TitlesOfParts>
  <Company>北海道開発局</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creator>谷口 裕明</dc:creator>
  <cp:lastModifiedBy>斎藤 宏二郎</cp:lastModifiedBy>
  <cp:revision>89</cp:revision>
  <cp:lastPrinted>2023-07-18T23:42:42Z</cp:lastPrinted>
  <dcterms:created xsi:type="dcterms:W3CDTF">2023-05-18T10:29:16Z</dcterms:created>
  <dcterms:modified xsi:type="dcterms:W3CDTF">2023-11-08T06:57:15Z</dcterms:modified>
</cp:coreProperties>
</file>